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89" r:id="rId5"/>
    <p:sldId id="259" r:id="rId6"/>
    <p:sldId id="291" r:id="rId7"/>
    <p:sldId id="260" r:id="rId8"/>
    <p:sldId id="292" r:id="rId9"/>
    <p:sldId id="297" r:id="rId10"/>
    <p:sldId id="298" r:id="rId11"/>
    <p:sldId id="274" r:id="rId12"/>
    <p:sldId id="295" r:id="rId13"/>
    <p:sldId id="302" r:id="rId14"/>
    <p:sldId id="300" r:id="rId15"/>
    <p:sldId id="296" r:id="rId16"/>
    <p:sldId id="299" r:id="rId17"/>
    <p:sldId id="280" r:id="rId18"/>
    <p:sldId id="269" r:id="rId1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6813" autoAdjust="0"/>
    <p:restoredTop sz="91667" autoAdjust="0"/>
  </p:normalViewPr>
  <p:slideViewPr>
    <p:cSldViewPr>
      <p:cViewPr varScale="1">
        <p:scale>
          <a:sx n="41" d="100"/>
          <a:sy n="41" d="100"/>
        </p:scale>
        <p:origin x="-7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F40398-01E3-42A1-B8B6-C0F49CF797D8}" type="datetimeFigureOut">
              <a:rPr lang="en-US" smtClean="0"/>
              <a:pPr/>
              <a:t>3/13/2011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4A1378-A16B-41DA-8312-4081B1438A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55D56578-7219-41D7-ABD7-AFD07980F977}" type="datetimeFigureOut">
              <a:rPr lang="ar-SA"/>
              <a:pPr>
                <a:defRPr/>
              </a:pPr>
              <a:t>08/04/1432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F0EA3ADE-B797-49BB-9818-613087A19544}"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سنتطرق في عرض اليوم الى</a:t>
            </a:r>
          </a:p>
          <a:p>
            <a:r>
              <a:rPr lang="ar-SA" dirty="0" smtClean="0"/>
              <a:t>	نشأة الكتابة</a:t>
            </a:r>
            <a:r>
              <a:rPr lang="ar-SA" baseline="0" dirty="0" smtClean="0"/>
              <a:t> كمدخل تعليمي – الانواع الوظيفية للكتابة - </a:t>
            </a:r>
          </a:p>
          <a:p>
            <a:r>
              <a:rPr lang="ar-SA" baseline="0" dirty="0" smtClean="0"/>
              <a:t>	نماذج الكتابة من أجل التعلم - الأطر النظرية التي تتماشى مع هذا المدخل</a:t>
            </a:r>
          </a:p>
          <a:p>
            <a:pPr algn="r"/>
            <a:r>
              <a:rPr lang="ar-SA" baseline="0" dirty="0" smtClean="0"/>
              <a:t>	</a:t>
            </a:r>
          </a:p>
          <a:p>
            <a:pPr algn="r"/>
            <a:r>
              <a:rPr lang="ar-SA" baseline="0" dirty="0" smtClean="0"/>
              <a:t>	</a:t>
            </a:r>
          </a:p>
          <a:p>
            <a:pPr algn="l"/>
            <a:endParaRPr lang="ar-SA" dirty="0"/>
          </a:p>
        </p:txBody>
      </p:sp>
      <p:sp>
        <p:nvSpPr>
          <p:cNvPr id="4" name="Slide Number Placeholder 3"/>
          <p:cNvSpPr>
            <a:spLocks noGrp="1"/>
          </p:cNvSpPr>
          <p:nvPr>
            <p:ph type="sldNum" sz="quarter" idx="10"/>
          </p:nvPr>
        </p:nvSpPr>
        <p:spPr/>
        <p:txBody>
          <a:bodyPr/>
          <a:lstStyle/>
          <a:p>
            <a:pPr>
              <a:defRPr/>
            </a:pPr>
            <a:fld id="{F0EA3ADE-B797-49BB-9818-613087A19544}" type="slidenum">
              <a:rPr lang="ar-SA" smtClean="0"/>
              <a:pPr>
                <a:defRPr/>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يرجع</a:t>
            </a:r>
            <a:r>
              <a:rPr lang="ar-SA" baseline="0" dirty="0" smtClean="0"/>
              <a:t> مدخل الكتابة من اجل التعلم لقول فروستر ”كيف اعرف فيم افكر حتى ارى ما اقول“</a:t>
            </a:r>
          </a:p>
          <a:p>
            <a:r>
              <a:rPr lang="ar-SA" baseline="0" dirty="0" smtClean="0"/>
              <a:t>هذه المقولة التي تم تبنيها وبحثها ودراستها واصبحت محور التطبيق في  التدريس وخاصة ما يتعلق بالكتابة التوضيحية والتفسيرية والشخصية</a:t>
            </a:r>
            <a:endParaRPr lang="ar-SA" dirty="0"/>
          </a:p>
        </p:txBody>
      </p:sp>
      <p:sp>
        <p:nvSpPr>
          <p:cNvPr id="4" name="Slide Number Placeholder 3"/>
          <p:cNvSpPr>
            <a:spLocks noGrp="1"/>
          </p:cNvSpPr>
          <p:nvPr>
            <p:ph type="sldNum" sz="quarter" idx="10"/>
          </p:nvPr>
        </p:nvSpPr>
        <p:spPr/>
        <p:txBody>
          <a:bodyPr/>
          <a:lstStyle/>
          <a:p>
            <a:pPr>
              <a:defRPr/>
            </a:pPr>
            <a:fld id="{F0EA3ADE-B797-49BB-9818-613087A19544}" type="slidenum">
              <a:rPr lang="ar-SA" smtClean="0"/>
              <a:pPr>
                <a:defRPr/>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قبل ان نبدأ</a:t>
            </a:r>
            <a:r>
              <a:rPr lang="ar-SA" baseline="0" dirty="0" smtClean="0"/>
              <a:t> الحديث عن نماذج الكتابة</a:t>
            </a:r>
            <a:endParaRPr lang="ar-SA" dirty="0"/>
          </a:p>
        </p:txBody>
      </p:sp>
      <p:sp>
        <p:nvSpPr>
          <p:cNvPr id="4" name="Slide Number Placeholder 3"/>
          <p:cNvSpPr>
            <a:spLocks noGrp="1"/>
          </p:cNvSpPr>
          <p:nvPr>
            <p:ph type="sldNum" sz="quarter" idx="10"/>
          </p:nvPr>
        </p:nvSpPr>
        <p:spPr/>
        <p:txBody>
          <a:bodyPr/>
          <a:lstStyle/>
          <a:p>
            <a:pPr>
              <a:defRPr/>
            </a:pPr>
            <a:fld id="{F0EA3ADE-B797-49BB-9818-613087A19544}" type="slidenum">
              <a:rPr lang="ar-SA" smtClean="0"/>
              <a:pPr>
                <a:defRPr/>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4D9F09-E998-4EBB-86B1-144F6A2ED99F}" type="slidenum">
              <a:rPr lang="ar-SA" smtClean="0"/>
              <a:pPr fontAlgn="base">
                <a:spcBef>
                  <a:spcPct val="0"/>
                </a:spcBef>
                <a:spcAft>
                  <a:spcPct val="0"/>
                </a:spcAft>
                <a:defRPr/>
              </a:pPr>
              <a:t>4</a:t>
            </a:fld>
            <a:endParaRPr lang="ar-S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knowledge is actively reworked to improve understanding—"reflected upon, revised, organized, and more richly interconnected" (</a:t>
            </a:r>
            <a:r>
              <a:rPr lang="en-US" sz="1200" dirty="0" err="1" smtClean="0"/>
              <a:t>Scardamalia</a:t>
            </a:r>
            <a:r>
              <a:rPr lang="en-US" sz="1200" dirty="0" smtClean="0"/>
              <a:t> &amp; </a:t>
            </a:r>
            <a:r>
              <a:rPr lang="en-US" sz="1200" dirty="0" err="1" smtClean="0"/>
              <a:t>Bereiter</a:t>
            </a:r>
            <a:r>
              <a:rPr lang="en-US" sz="1200" dirty="0" smtClean="0"/>
              <a:t>, 1986, p. 16).</a:t>
            </a:r>
            <a:endParaRPr lang="ar-SA" dirty="0" smtClean="0"/>
          </a:p>
          <a:p>
            <a:r>
              <a:rPr lang="ar-SA" dirty="0" smtClean="0"/>
              <a:t>في نموذج</a:t>
            </a:r>
            <a:r>
              <a:rPr lang="ar-SA" baseline="0" dirty="0" smtClean="0"/>
              <a:t> تحويل المعلومات المعرفة يعاد التفكير فيها ويتأمل وتراجع وترتب وتترابط </a:t>
            </a:r>
          </a:p>
          <a:p>
            <a:r>
              <a:rPr lang="ar-SA" baseline="0" dirty="0" smtClean="0"/>
              <a:t>بمعنى ان يوضح النموذج العلاقة بين دور معرفة المفاهيم المرتبطة بالموضوع وطريقة صياغتها وانواع الكتابة وما وراء المعرفة (نثر – مقالة – بحث – تقرير)</a:t>
            </a:r>
            <a:endParaRPr lang="ar-SA" dirty="0"/>
          </a:p>
        </p:txBody>
      </p:sp>
      <p:sp>
        <p:nvSpPr>
          <p:cNvPr id="4" name="Slide Number Placeholder 3"/>
          <p:cNvSpPr>
            <a:spLocks noGrp="1"/>
          </p:cNvSpPr>
          <p:nvPr>
            <p:ph type="sldNum" sz="quarter" idx="10"/>
          </p:nvPr>
        </p:nvSpPr>
        <p:spPr/>
        <p:txBody>
          <a:bodyPr/>
          <a:lstStyle/>
          <a:p>
            <a:pPr>
              <a:defRPr/>
            </a:pPr>
            <a:fld id="{F0EA3ADE-B797-49BB-9818-613087A19544}" type="slidenum">
              <a:rPr lang="ar-SA" smtClean="0"/>
              <a:pPr>
                <a:defRPr/>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pPr eaLnBrk="1" hangingPunct="1">
              <a:spcBef>
                <a:spcPct val="0"/>
              </a:spcBef>
            </a:pPr>
            <a:endParaRPr lang="ar-SA" dirty="0"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1D2C2D-4317-47A1-B2F7-65EBCCCF30EE}" type="slidenum">
              <a:rPr lang="ar-SA" smtClean="0"/>
              <a:pPr fontAlgn="base">
                <a:spcBef>
                  <a:spcPct val="0"/>
                </a:spcBef>
                <a:spcAft>
                  <a:spcPct val="0"/>
                </a:spcAft>
                <a:defRPr/>
              </a:pPr>
              <a:t>7</a:t>
            </a:fld>
            <a:endParaRPr lang="ar-S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pPr eaLnBrk="1" hangingPunct="1">
              <a:spcBef>
                <a:spcPct val="0"/>
              </a:spcBef>
            </a:pPr>
            <a:endParaRPr lang="ar-SA" dirty="0"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8D62E0-4393-4B7F-B275-B26CFE55CECB}" type="slidenum">
              <a:rPr lang="ar-SA" smtClean="0"/>
              <a:pPr fontAlgn="base">
                <a:spcBef>
                  <a:spcPct val="0"/>
                </a:spcBef>
                <a:spcAft>
                  <a:spcPct val="0"/>
                </a:spcAft>
                <a:defRPr/>
              </a:pPr>
              <a:t>11</a:t>
            </a:fld>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pPr>
              <a:defRPr/>
            </a:pPr>
            <a:fld id="{A49E33EE-D424-4CDE-A02C-044332F786F9}" type="datetimeFigureOut">
              <a:rPr lang="ar-SA"/>
              <a:pPr>
                <a:defRPr/>
              </a:pPr>
              <a:t>08/04/1432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191EC501-B482-4E5D-AAE7-7537A6CDE587}"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807870B5-5433-4E04-AF6B-05ABE8D164C0}" type="datetimeFigureOut">
              <a:rPr lang="ar-SA"/>
              <a:pPr>
                <a:defRPr/>
              </a:pPr>
              <a:t>08/04/1432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7665A2EA-DECA-49F0-98D7-02CF9AC21651}"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33BC6099-C613-4DFB-9A4D-266FC1827956}" type="datetimeFigureOut">
              <a:rPr lang="ar-SA"/>
              <a:pPr>
                <a:defRPr/>
              </a:pPr>
              <a:t>08/04/1432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1DA629E8-5BB8-473A-B2DB-3CE423C95D6E}"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3CDD1CCC-AAFE-4243-9326-FE5542F84407}" type="datetimeFigureOut">
              <a:rPr lang="ar-SA"/>
              <a:pPr>
                <a:defRPr/>
              </a:pPr>
              <a:t>08/04/1432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282C53A9-1BFE-4D80-8AD3-D03F0BF9185D}"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A4434C-0B43-4247-BAE8-EB6B7DA066CF}" type="datetimeFigureOut">
              <a:rPr lang="ar-SA"/>
              <a:pPr>
                <a:defRPr/>
              </a:pPr>
              <a:t>08/04/1432</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A21C8FD8-819E-43C3-ADFC-C668B9D0969B}"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3"/>
          <p:cNvSpPr>
            <a:spLocks noGrp="1"/>
          </p:cNvSpPr>
          <p:nvPr>
            <p:ph type="dt" sz="half" idx="10"/>
          </p:nvPr>
        </p:nvSpPr>
        <p:spPr/>
        <p:txBody>
          <a:bodyPr/>
          <a:lstStyle>
            <a:lvl1pPr>
              <a:defRPr/>
            </a:lvl1pPr>
          </a:lstStyle>
          <a:p>
            <a:pPr>
              <a:defRPr/>
            </a:pPr>
            <a:fld id="{1781C794-0ECC-4C26-889B-502866F2C701}" type="datetimeFigureOut">
              <a:rPr lang="ar-SA"/>
              <a:pPr>
                <a:defRPr/>
              </a:pPr>
              <a:t>08/04/1432</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645BA8BC-7265-4C6A-BECF-3C64492F8246}"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3"/>
          <p:cNvSpPr>
            <a:spLocks noGrp="1"/>
          </p:cNvSpPr>
          <p:nvPr>
            <p:ph type="dt" sz="half" idx="10"/>
          </p:nvPr>
        </p:nvSpPr>
        <p:spPr/>
        <p:txBody>
          <a:bodyPr/>
          <a:lstStyle>
            <a:lvl1pPr>
              <a:defRPr/>
            </a:lvl1pPr>
          </a:lstStyle>
          <a:p>
            <a:pPr>
              <a:defRPr/>
            </a:pPr>
            <a:fld id="{4B39BF16-F02F-457A-8198-27B948408830}" type="datetimeFigureOut">
              <a:rPr lang="ar-SA"/>
              <a:pPr>
                <a:defRPr/>
              </a:pPr>
              <a:t>08/04/1432</a:t>
            </a:fld>
            <a:endParaRPr lang="ar-SA"/>
          </a:p>
        </p:txBody>
      </p:sp>
      <p:sp>
        <p:nvSpPr>
          <p:cNvPr id="8" name="Footer Placeholder 4"/>
          <p:cNvSpPr>
            <a:spLocks noGrp="1"/>
          </p:cNvSpPr>
          <p:nvPr>
            <p:ph type="ftr" sz="quarter" idx="11"/>
          </p:nvPr>
        </p:nvSpPr>
        <p:spPr/>
        <p:txBody>
          <a:bodyPr/>
          <a:lstStyle>
            <a:lvl1pPr>
              <a:defRPr/>
            </a:lvl1pPr>
          </a:lstStyle>
          <a:p>
            <a:pPr>
              <a:defRPr/>
            </a:pPr>
            <a:endParaRPr lang="ar-SA"/>
          </a:p>
        </p:txBody>
      </p:sp>
      <p:sp>
        <p:nvSpPr>
          <p:cNvPr id="9" name="Slide Number Placeholder 5"/>
          <p:cNvSpPr>
            <a:spLocks noGrp="1"/>
          </p:cNvSpPr>
          <p:nvPr>
            <p:ph type="sldNum" sz="quarter" idx="12"/>
          </p:nvPr>
        </p:nvSpPr>
        <p:spPr/>
        <p:txBody>
          <a:bodyPr/>
          <a:lstStyle>
            <a:lvl1pPr>
              <a:defRPr/>
            </a:lvl1pPr>
          </a:lstStyle>
          <a:p>
            <a:pPr>
              <a:defRPr/>
            </a:pPr>
            <a:fld id="{D0FF46C4-DB9D-45E5-B932-2E9686EEFA5A}"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3"/>
          <p:cNvSpPr>
            <a:spLocks noGrp="1"/>
          </p:cNvSpPr>
          <p:nvPr>
            <p:ph type="dt" sz="half" idx="10"/>
          </p:nvPr>
        </p:nvSpPr>
        <p:spPr/>
        <p:txBody>
          <a:bodyPr/>
          <a:lstStyle>
            <a:lvl1pPr>
              <a:defRPr/>
            </a:lvl1pPr>
          </a:lstStyle>
          <a:p>
            <a:pPr>
              <a:defRPr/>
            </a:pPr>
            <a:fld id="{01A0EADC-5800-46E6-ADE1-387F6B638E4C}" type="datetimeFigureOut">
              <a:rPr lang="ar-SA"/>
              <a:pPr>
                <a:defRPr/>
              </a:pPr>
              <a:t>08/04/1432</a:t>
            </a:fld>
            <a:endParaRPr lang="ar-SA"/>
          </a:p>
        </p:txBody>
      </p:sp>
      <p:sp>
        <p:nvSpPr>
          <p:cNvPr id="4" name="Footer Placeholder 4"/>
          <p:cNvSpPr>
            <a:spLocks noGrp="1"/>
          </p:cNvSpPr>
          <p:nvPr>
            <p:ph type="ftr" sz="quarter" idx="11"/>
          </p:nvPr>
        </p:nvSpPr>
        <p:spPr/>
        <p:txBody>
          <a:bodyPr/>
          <a:lstStyle>
            <a:lvl1pPr>
              <a:defRPr/>
            </a:lvl1pPr>
          </a:lstStyle>
          <a:p>
            <a:pPr>
              <a:defRPr/>
            </a:pPr>
            <a:endParaRPr lang="ar-SA"/>
          </a:p>
        </p:txBody>
      </p:sp>
      <p:sp>
        <p:nvSpPr>
          <p:cNvPr id="5" name="Slide Number Placeholder 5"/>
          <p:cNvSpPr>
            <a:spLocks noGrp="1"/>
          </p:cNvSpPr>
          <p:nvPr>
            <p:ph type="sldNum" sz="quarter" idx="12"/>
          </p:nvPr>
        </p:nvSpPr>
        <p:spPr/>
        <p:txBody>
          <a:bodyPr/>
          <a:lstStyle>
            <a:lvl1pPr>
              <a:defRPr/>
            </a:lvl1pPr>
          </a:lstStyle>
          <a:p>
            <a:pPr>
              <a:defRPr/>
            </a:pPr>
            <a:fld id="{25F615B8-1200-4D1D-B265-C239E98A9CA0}"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BCDAD4-0C49-4ED0-8F69-D01719E7326B}" type="datetimeFigureOut">
              <a:rPr lang="ar-SA"/>
              <a:pPr>
                <a:defRPr/>
              </a:pPr>
              <a:t>08/04/1432</a:t>
            </a:fld>
            <a:endParaRPr lang="ar-SA"/>
          </a:p>
        </p:txBody>
      </p:sp>
      <p:sp>
        <p:nvSpPr>
          <p:cNvPr id="3" name="Footer Placeholder 4"/>
          <p:cNvSpPr>
            <a:spLocks noGrp="1"/>
          </p:cNvSpPr>
          <p:nvPr>
            <p:ph type="ftr" sz="quarter" idx="11"/>
          </p:nvPr>
        </p:nvSpPr>
        <p:spPr/>
        <p:txBody>
          <a:bodyPr/>
          <a:lstStyle>
            <a:lvl1pPr>
              <a:defRPr/>
            </a:lvl1pPr>
          </a:lstStyle>
          <a:p>
            <a:pPr>
              <a:defRPr/>
            </a:pPr>
            <a:endParaRPr lang="ar-SA"/>
          </a:p>
        </p:txBody>
      </p:sp>
      <p:sp>
        <p:nvSpPr>
          <p:cNvPr id="4" name="Slide Number Placeholder 5"/>
          <p:cNvSpPr>
            <a:spLocks noGrp="1"/>
          </p:cNvSpPr>
          <p:nvPr>
            <p:ph type="sldNum" sz="quarter" idx="12"/>
          </p:nvPr>
        </p:nvSpPr>
        <p:spPr/>
        <p:txBody>
          <a:bodyPr/>
          <a:lstStyle>
            <a:lvl1pPr>
              <a:defRPr/>
            </a:lvl1pPr>
          </a:lstStyle>
          <a:p>
            <a:pPr>
              <a:defRPr/>
            </a:pPr>
            <a:fld id="{1FF293B2-0983-4841-A5EB-BD4C1EE1A973}"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813964-9DA8-455F-B29B-6FC746C95013}" type="datetimeFigureOut">
              <a:rPr lang="ar-SA"/>
              <a:pPr>
                <a:defRPr/>
              </a:pPr>
              <a:t>08/04/1432</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B171E1B4-125F-44E4-AB8E-645145AB6534}"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07BA4F-E9C3-4D5A-9493-F455B867C493}" type="datetimeFigureOut">
              <a:rPr lang="ar-SA"/>
              <a:pPr>
                <a:defRPr/>
              </a:pPr>
              <a:t>08/04/1432</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A0B7A5A3-FEDC-4691-BA4C-2E6392561AB3}"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4271A8D-BEF1-4245-8880-B7B4A8461D41}" type="datetimeFigureOut">
              <a:rPr lang="ar-SA"/>
              <a:pPr>
                <a:defRPr/>
              </a:pPr>
              <a:t>08/04/1432</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05AB705-0171-47DF-8755-A7C60C09A085}"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268760"/>
            <a:ext cx="7772400" cy="1470025"/>
          </a:xfrm>
        </p:spPr>
        <p:txBody>
          <a:bodyPr/>
          <a:lstStyle/>
          <a:p>
            <a:pPr eaLnBrk="1" hangingPunct="1"/>
            <a:r>
              <a:rPr lang="ar-SA" b="1" dirty="0" smtClean="0">
                <a:latin typeface="Arabic Typesetting" pitchFamily="66" charset="-78"/>
                <a:cs typeface="Traditional Arabic" pitchFamily="2" charset="-78"/>
              </a:rPr>
              <a:t>مدخل الكتابة من اجل التعلم في تدريس العلوم</a:t>
            </a:r>
          </a:p>
        </p:txBody>
      </p:sp>
      <p:sp>
        <p:nvSpPr>
          <p:cNvPr id="2051" name="Subtitle 2"/>
          <p:cNvSpPr>
            <a:spLocks noGrp="1"/>
          </p:cNvSpPr>
          <p:nvPr>
            <p:ph type="subTitle" idx="1"/>
          </p:nvPr>
        </p:nvSpPr>
        <p:spPr>
          <a:xfrm>
            <a:off x="1371600" y="2780928"/>
            <a:ext cx="6400800" cy="2857500"/>
          </a:xfrm>
        </p:spPr>
        <p:txBody>
          <a:bodyPr/>
          <a:lstStyle/>
          <a:p>
            <a:pPr eaLnBrk="1" hangingPunct="1">
              <a:spcBef>
                <a:spcPts val="600"/>
              </a:spcBef>
            </a:pPr>
            <a:endParaRPr lang="ar-SA" sz="2400" dirty="0" smtClean="0">
              <a:solidFill>
                <a:schemeClr val="tx1"/>
              </a:solidFill>
              <a:latin typeface="Arabic Typesetting" pitchFamily="66" charset="-78"/>
              <a:cs typeface="Traditional Arabic" pitchFamily="2" charset="-78"/>
            </a:endParaRPr>
          </a:p>
          <a:p>
            <a:pPr eaLnBrk="1" hangingPunct="1">
              <a:spcBef>
                <a:spcPts val="600"/>
              </a:spcBef>
            </a:pPr>
            <a:r>
              <a:rPr lang="ar-SA" dirty="0" smtClean="0">
                <a:solidFill>
                  <a:schemeClr val="tx1"/>
                </a:solidFill>
                <a:latin typeface="Arabic Typesetting" pitchFamily="66" charset="-78"/>
                <a:cs typeface="Traditional Arabic" pitchFamily="2" charset="-78"/>
              </a:rPr>
              <a:t>د. سوزان حسين حج عمر</a:t>
            </a:r>
            <a:endParaRPr lang="en-US" dirty="0" smtClean="0">
              <a:solidFill>
                <a:schemeClr val="tx1"/>
              </a:solidFill>
              <a:latin typeface="Arabic Typesetting" pitchFamily="66" charset="-78"/>
              <a:cs typeface="Traditional Arabic" pitchFamily="2" charset="-78"/>
            </a:endParaRPr>
          </a:p>
          <a:p>
            <a:pPr eaLnBrk="1" hangingPunct="1">
              <a:spcBef>
                <a:spcPts val="600"/>
              </a:spcBef>
            </a:pPr>
            <a:endParaRPr lang="ar-SA" sz="800" b="1" dirty="0" smtClean="0">
              <a:solidFill>
                <a:schemeClr val="tx1"/>
              </a:solidFill>
              <a:latin typeface="Arabic Typesetting" pitchFamily="66" charset="-78"/>
              <a:cs typeface="Arabic Typesetting" pitchFamily="66" charset="-78"/>
            </a:endParaRPr>
          </a:p>
          <a:p>
            <a:pPr eaLnBrk="1" hangingPunct="1">
              <a:spcBef>
                <a:spcPts val="600"/>
              </a:spcBef>
            </a:pPr>
            <a:r>
              <a:rPr lang="ar-SA" sz="2400" dirty="0" smtClean="0">
                <a:solidFill>
                  <a:schemeClr val="tx1"/>
                </a:solidFill>
                <a:latin typeface="Arabic Typesetting" pitchFamily="66" charset="-78"/>
                <a:cs typeface="Arabic Typesetting" pitchFamily="66" charset="-78"/>
              </a:rPr>
              <a:t>أستاذ التربية العلمية المساعد</a:t>
            </a:r>
          </a:p>
          <a:p>
            <a:pPr eaLnBrk="1" hangingPunct="1">
              <a:spcBef>
                <a:spcPts val="600"/>
              </a:spcBef>
            </a:pPr>
            <a:r>
              <a:rPr lang="ar-SA" sz="2400" dirty="0" smtClean="0">
                <a:solidFill>
                  <a:schemeClr val="tx1"/>
                </a:solidFill>
                <a:latin typeface="Arabic Typesetting" pitchFamily="66" charset="-78"/>
                <a:cs typeface="Arabic Typesetting" pitchFamily="66" charset="-78"/>
              </a:rPr>
              <a:t>قسم المناهج وطرق التدريس/ كلية التربية</a:t>
            </a:r>
          </a:p>
          <a:p>
            <a:pPr eaLnBrk="1" hangingPunct="1">
              <a:spcBef>
                <a:spcPts val="600"/>
              </a:spcBef>
            </a:pPr>
            <a:r>
              <a:rPr lang="ar-SA" sz="2400" dirty="0" smtClean="0">
                <a:solidFill>
                  <a:schemeClr val="tx1"/>
                </a:solidFill>
                <a:latin typeface="Arabic Typesetting" pitchFamily="66" charset="-78"/>
                <a:cs typeface="Arabic Typesetting" pitchFamily="66" charset="-78"/>
              </a:rPr>
              <a:t>جامعة الملك سعود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3"/>
          <p:cNvGrpSpPr/>
          <p:nvPr/>
        </p:nvGrpSpPr>
        <p:grpSpPr>
          <a:xfrm>
            <a:off x="611560" y="980728"/>
            <a:ext cx="3614048" cy="4896544"/>
            <a:chOff x="2758152" y="1340768"/>
            <a:chExt cx="3614048" cy="4896544"/>
          </a:xfrm>
        </p:grpSpPr>
        <p:sp>
          <p:nvSpPr>
            <p:cNvPr id="65" name="Freeform 64"/>
            <p:cNvSpPr/>
            <p:nvPr/>
          </p:nvSpPr>
          <p:spPr>
            <a:xfrm>
              <a:off x="2771800" y="1340768"/>
              <a:ext cx="3528392" cy="4896544"/>
            </a:xfrm>
            <a:custGeom>
              <a:avLst/>
              <a:gdLst>
                <a:gd name="connsiteX0" fmla="*/ 0 w 2952328"/>
                <a:gd name="connsiteY0" fmla="*/ 172165 h 3816424"/>
                <a:gd name="connsiteX1" fmla="*/ 1476164 w 2952328"/>
                <a:gd name="connsiteY1" fmla="*/ 344332 h 3816424"/>
                <a:gd name="connsiteX2" fmla="*/ 2952328 w 2952328"/>
                <a:gd name="connsiteY2" fmla="*/ 172169 h 3816424"/>
                <a:gd name="connsiteX3" fmla="*/ 2952328 w 2952328"/>
                <a:gd name="connsiteY3" fmla="*/ 3644259 h 3816424"/>
                <a:gd name="connsiteX4" fmla="*/ 1575339 w 2952328"/>
                <a:gd name="connsiteY4" fmla="*/ 3816035 h 3816424"/>
                <a:gd name="connsiteX5" fmla="*/ 1376989 w 2952328"/>
                <a:gd name="connsiteY5" fmla="*/ 3816035 h 3816424"/>
                <a:gd name="connsiteX6" fmla="*/ 0 w 2952328"/>
                <a:gd name="connsiteY6" fmla="*/ 3644257 h 3816424"/>
                <a:gd name="connsiteX7" fmla="*/ 0 w 2952328"/>
                <a:gd name="connsiteY7" fmla="*/ 172165 h 3816424"/>
                <a:gd name="connsiteX0" fmla="*/ 0 w 2952328"/>
                <a:gd name="connsiteY0" fmla="*/ 172165 h 3816424"/>
                <a:gd name="connsiteX1" fmla="*/ 1376989 w 2952328"/>
                <a:gd name="connsiteY1" fmla="*/ 391 h 3816424"/>
                <a:gd name="connsiteX2" fmla="*/ 1575339 w 2952328"/>
                <a:gd name="connsiteY2" fmla="*/ 391 h 3816424"/>
                <a:gd name="connsiteX3" fmla="*/ 2952328 w 2952328"/>
                <a:gd name="connsiteY3" fmla="*/ 172170 h 3816424"/>
                <a:gd name="connsiteX4" fmla="*/ 1575339 w 2952328"/>
                <a:gd name="connsiteY4" fmla="*/ 343946 h 3816424"/>
                <a:gd name="connsiteX5" fmla="*/ 1376989 w 2952328"/>
                <a:gd name="connsiteY5" fmla="*/ 343946 h 3816424"/>
                <a:gd name="connsiteX6" fmla="*/ 0 w 2952328"/>
                <a:gd name="connsiteY6" fmla="*/ 172168 h 3816424"/>
                <a:gd name="connsiteX7" fmla="*/ 0 w 2952328"/>
                <a:gd name="connsiteY7" fmla="*/ 172165 h 3816424"/>
                <a:gd name="connsiteX0" fmla="*/ 2952328 w 2952328"/>
                <a:gd name="connsiteY0" fmla="*/ 172165 h 3816424"/>
                <a:gd name="connsiteX1" fmla="*/ 1575339 w 2952328"/>
                <a:gd name="connsiteY1" fmla="*/ 343941 h 3816424"/>
                <a:gd name="connsiteX2" fmla="*/ 1376989 w 2952328"/>
                <a:gd name="connsiteY2" fmla="*/ 343941 h 3816424"/>
                <a:gd name="connsiteX3" fmla="*/ 0 w 2952328"/>
                <a:gd name="connsiteY3" fmla="*/ 172163 h 3816424"/>
                <a:gd name="connsiteX4" fmla="*/ 1376989 w 2952328"/>
                <a:gd name="connsiteY4" fmla="*/ 389 h 3816424"/>
                <a:gd name="connsiteX5" fmla="*/ 1575339 w 2952328"/>
                <a:gd name="connsiteY5" fmla="*/ 389 h 3816424"/>
                <a:gd name="connsiteX6" fmla="*/ 2952328 w 2952328"/>
                <a:gd name="connsiteY6" fmla="*/ 172168 h 3816424"/>
                <a:gd name="connsiteX7" fmla="*/ 2952328 w 2952328"/>
                <a:gd name="connsiteY7" fmla="*/ 3644259 h 3816424"/>
                <a:gd name="connsiteX8" fmla="*/ 1575339 w 2952328"/>
                <a:gd name="connsiteY8" fmla="*/ 3816035 h 3816424"/>
                <a:gd name="connsiteX9" fmla="*/ 1376989 w 2952328"/>
                <a:gd name="connsiteY9" fmla="*/ 3816035 h 3816424"/>
                <a:gd name="connsiteX10" fmla="*/ 0 w 2952328"/>
                <a:gd name="connsiteY10" fmla="*/ 3644257 h 3816424"/>
                <a:gd name="connsiteX11" fmla="*/ 0 w 2952328"/>
                <a:gd name="connsiteY11" fmla="*/ 172165 h 3816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52328" h="3816424" stroke="0" extrusionOk="0">
                  <a:moveTo>
                    <a:pt x="0" y="172165"/>
                  </a:moveTo>
                  <a:cubicBezTo>
                    <a:pt x="-8" y="267250"/>
                    <a:pt x="660895" y="344332"/>
                    <a:pt x="1476164" y="344332"/>
                  </a:cubicBezTo>
                  <a:cubicBezTo>
                    <a:pt x="2291421" y="344332"/>
                    <a:pt x="2952320" y="267252"/>
                    <a:pt x="2952328" y="172169"/>
                  </a:cubicBezTo>
                  <a:lnTo>
                    <a:pt x="2952328" y="3644259"/>
                  </a:lnTo>
                  <a:cubicBezTo>
                    <a:pt x="2952328" y="3734853"/>
                    <a:pt x="2350352" y="3809948"/>
                    <a:pt x="1575339" y="3816035"/>
                  </a:cubicBezTo>
                  <a:lnTo>
                    <a:pt x="1376989" y="3816035"/>
                  </a:lnTo>
                  <a:cubicBezTo>
                    <a:pt x="601971" y="3809948"/>
                    <a:pt x="-8" y="3734852"/>
                    <a:pt x="0" y="3644257"/>
                  </a:cubicBezTo>
                  <a:lnTo>
                    <a:pt x="0" y="172165"/>
                  </a:lnTo>
                  <a:close/>
                </a:path>
                <a:path w="2952328" h="3816424" fill="lighten" stroke="0" extrusionOk="0">
                  <a:moveTo>
                    <a:pt x="0" y="172165"/>
                  </a:moveTo>
                  <a:cubicBezTo>
                    <a:pt x="8" y="81571"/>
                    <a:pt x="601982" y="6477"/>
                    <a:pt x="1376989" y="391"/>
                  </a:cubicBezTo>
                  <a:lnTo>
                    <a:pt x="1575339" y="391"/>
                  </a:lnTo>
                  <a:cubicBezTo>
                    <a:pt x="2350363" y="6478"/>
                    <a:pt x="2952343" y="81575"/>
                    <a:pt x="2952328" y="172170"/>
                  </a:cubicBezTo>
                  <a:cubicBezTo>
                    <a:pt x="2952328" y="262764"/>
                    <a:pt x="2350352" y="337859"/>
                    <a:pt x="1575339" y="343946"/>
                  </a:cubicBezTo>
                  <a:lnTo>
                    <a:pt x="1376989" y="343946"/>
                  </a:lnTo>
                  <a:cubicBezTo>
                    <a:pt x="601971" y="337859"/>
                    <a:pt x="-8" y="262763"/>
                    <a:pt x="0" y="172168"/>
                  </a:cubicBezTo>
                  <a:lnTo>
                    <a:pt x="0" y="172165"/>
                  </a:lnTo>
                  <a:close/>
                </a:path>
                <a:path w="2952328" h="3816424" fill="none" extrusionOk="0">
                  <a:moveTo>
                    <a:pt x="2952328" y="172165"/>
                  </a:moveTo>
                  <a:cubicBezTo>
                    <a:pt x="2952328" y="262759"/>
                    <a:pt x="2350352" y="337854"/>
                    <a:pt x="1575339" y="343941"/>
                  </a:cubicBezTo>
                  <a:lnTo>
                    <a:pt x="1376989" y="343941"/>
                  </a:lnTo>
                  <a:cubicBezTo>
                    <a:pt x="601971" y="337854"/>
                    <a:pt x="-8" y="262758"/>
                    <a:pt x="0" y="172163"/>
                  </a:cubicBezTo>
                  <a:cubicBezTo>
                    <a:pt x="8" y="81569"/>
                    <a:pt x="601982" y="6475"/>
                    <a:pt x="1376989" y="389"/>
                  </a:cubicBezTo>
                  <a:lnTo>
                    <a:pt x="1575339" y="389"/>
                  </a:lnTo>
                  <a:cubicBezTo>
                    <a:pt x="2350363" y="6476"/>
                    <a:pt x="2952343" y="81573"/>
                    <a:pt x="2952328" y="172168"/>
                  </a:cubicBezTo>
                  <a:lnTo>
                    <a:pt x="2952328" y="3644259"/>
                  </a:lnTo>
                  <a:cubicBezTo>
                    <a:pt x="2952328" y="3734853"/>
                    <a:pt x="2350352" y="3809948"/>
                    <a:pt x="1575339" y="3816035"/>
                  </a:cubicBezTo>
                  <a:lnTo>
                    <a:pt x="1376989" y="3816035"/>
                  </a:lnTo>
                  <a:cubicBezTo>
                    <a:pt x="601971" y="3809948"/>
                    <a:pt x="-8" y="3734852"/>
                    <a:pt x="0" y="3644257"/>
                  </a:cubicBezTo>
                  <a:lnTo>
                    <a:pt x="0" y="172165"/>
                  </a:lnTo>
                </a:path>
              </a:pathLst>
            </a:custGeom>
            <a:noFill/>
            <a:ln>
              <a:solidFill>
                <a:schemeClr val="tx1"/>
              </a:solidFill>
            </a:ln>
          </p:spPr>
          <p:style>
            <a:lnRef idx="0">
              <a:schemeClr val="accent5"/>
            </a:lnRef>
            <a:fillRef idx="3">
              <a:schemeClr val="accent5"/>
            </a:fillRef>
            <a:effectRef idx="3">
              <a:schemeClr val="accent5"/>
            </a:effectRef>
            <a:fontRef idx="minor">
              <a:schemeClr val="lt1"/>
            </a:fontRef>
          </p:style>
          <p:txBody>
            <a:bodyPr rtlCol="1" anchor="ctr"/>
            <a:lstStyle/>
            <a:p>
              <a:pPr algn="ctr"/>
              <a:endParaRPr lang="ar-SA" dirty="0">
                <a:solidFill>
                  <a:schemeClr val="tx1"/>
                </a:solidFill>
              </a:endParaRPr>
            </a:p>
          </p:txBody>
        </p:sp>
        <p:grpSp>
          <p:nvGrpSpPr>
            <p:cNvPr id="3" name="Group 20"/>
            <p:cNvGrpSpPr/>
            <p:nvPr/>
          </p:nvGrpSpPr>
          <p:grpSpPr>
            <a:xfrm>
              <a:off x="2771800" y="1772816"/>
              <a:ext cx="3600400" cy="784312"/>
              <a:chOff x="2810941" y="2345527"/>
              <a:chExt cx="3570982" cy="784312"/>
            </a:xfrm>
          </p:grpSpPr>
          <p:sp>
            <p:nvSpPr>
              <p:cNvPr id="82" name="Arc 81"/>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p>
            </p:txBody>
          </p:sp>
          <p:sp>
            <p:nvSpPr>
              <p:cNvPr id="83" name="Arc 82"/>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p>
            </p:txBody>
          </p:sp>
        </p:grpSp>
        <p:grpSp>
          <p:nvGrpSpPr>
            <p:cNvPr id="4" name="Group 24"/>
            <p:cNvGrpSpPr/>
            <p:nvPr/>
          </p:nvGrpSpPr>
          <p:grpSpPr>
            <a:xfrm>
              <a:off x="2758152" y="2780928"/>
              <a:ext cx="3600400" cy="784312"/>
              <a:chOff x="2810941" y="2345527"/>
              <a:chExt cx="3570982" cy="784312"/>
            </a:xfrm>
          </p:grpSpPr>
          <p:sp>
            <p:nvSpPr>
              <p:cNvPr id="80" name="Arc 79"/>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81" name="Arc 80"/>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5" name="Group 27"/>
            <p:cNvGrpSpPr/>
            <p:nvPr/>
          </p:nvGrpSpPr>
          <p:grpSpPr>
            <a:xfrm>
              <a:off x="2771800" y="3789040"/>
              <a:ext cx="3600400" cy="784312"/>
              <a:chOff x="2810941" y="2345527"/>
              <a:chExt cx="3570982" cy="784312"/>
            </a:xfrm>
          </p:grpSpPr>
          <p:sp>
            <p:nvSpPr>
              <p:cNvPr id="78" name="Arc 77"/>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79" name="Arc 78"/>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6" name="Group 30"/>
            <p:cNvGrpSpPr/>
            <p:nvPr/>
          </p:nvGrpSpPr>
          <p:grpSpPr>
            <a:xfrm>
              <a:off x="2771800" y="4725144"/>
              <a:ext cx="3600400" cy="784312"/>
              <a:chOff x="2810941" y="2345527"/>
              <a:chExt cx="3570982" cy="784312"/>
            </a:xfrm>
          </p:grpSpPr>
          <p:sp>
            <p:nvSpPr>
              <p:cNvPr id="76" name="Arc 75"/>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77" name="Arc 76"/>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7" name="Group 38"/>
            <p:cNvGrpSpPr/>
            <p:nvPr/>
          </p:nvGrpSpPr>
          <p:grpSpPr>
            <a:xfrm>
              <a:off x="3491880" y="1988840"/>
              <a:ext cx="2088232" cy="4072518"/>
              <a:chOff x="3491880" y="1988840"/>
              <a:chExt cx="2088232" cy="4072518"/>
            </a:xfrm>
          </p:grpSpPr>
          <p:sp>
            <p:nvSpPr>
              <p:cNvPr id="71" name="TextBox 70"/>
              <p:cNvSpPr txBox="1"/>
              <p:nvPr/>
            </p:nvSpPr>
            <p:spPr>
              <a:xfrm>
                <a:off x="3995936" y="1988840"/>
                <a:ext cx="1224136" cy="400110"/>
              </a:xfrm>
              <a:prstGeom prst="rect">
                <a:avLst/>
              </a:prstGeom>
              <a:noFill/>
            </p:spPr>
            <p:txBody>
              <a:bodyPr wrap="square" rtlCol="1">
                <a:spAutoFit/>
              </a:bodyPr>
              <a:lstStyle/>
              <a:p>
                <a:pPr algn="ctr"/>
                <a:r>
                  <a:rPr lang="ar-SA" sz="2000" b="1" dirty="0" smtClean="0"/>
                  <a:t>الموضوع</a:t>
                </a:r>
                <a:endParaRPr lang="ar-SA" sz="2000" b="1" dirty="0"/>
              </a:p>
            </p:txBody>
          </p:sp>
          <p:sp>
            <p:nvSpPr>
              <p:cNvPr id="72" name="TextBox 71"/>
              <p:cNvSpPr txBox="1"/>
              <p:nvPr/>
            </p:nvSpPr>
            <p:spPr>
              <a:xfrm>
                <a:off x="3851920" y="2780928"/>
                <a:ext cx="1512168" cy="400110"/>
              </a:xfrm>
              <a:prstGeom prst="rect">
                <a:avLst/>
              </a:prstGeom>
              <a:noFill/>
            </p:spPr>
            <p:txBody>
              <a:bodyPr wrap="square" rtlCol="1">
                <a:spAutoFit/>
              </a:bodyPr>
              <a:lstStyle/>
              <a:p>
                <a:pPr algn="ctr"/>
                <a:r>
                  <a:rPr lang="ar-SA" sz="2000" b="1" dirty="0" smtClean="0"/>
                  <a:t>نوع الكتابة</a:t>
                </a:r>
                <a:endParaRPr lang="ar-SA" sz="2000" b="1" dirty="0"/>
              </a:p>
            </p:txBody>
          </p:sp>
          <p:sp>
            <p:nvSpPr>
              <p:cNvPr id="73" name="TextBox 72"/>
              <p:cNvSpPr txBox="1"/>
              <p:nvPr/>
            </p:nvSpPr>
            <p:spPr>
              <a:xfrm>
                <a:off x="3779912" y="3717032"/>
                <a:ext cx="1656184" cy="400110"/>
              </a:xfrm>
              <a:prstGeom prst="rect">
                <a:avLst/>
              </a:prstGeom>
              <a:noFill/>
            </p:spPr>
            <p:txBody>
              <a:bodyPr wrap="square" rtlCol="1">
                <a:spAutoFit/>
              </a:bodyPr>
              <a:lstStyle/>
              <a:p>
                <a:pPr algn="ctr"/>
                <a:r>
                  <a:rPr lang="ar-SA" sz="2000" b="1" dirty="0" smtClean="0"/>
                  <a:t>الغرض</a:t>
                </a:r>
                <a:endParaRPr lang="ar-SA" sz="2000" b="1" dirty="0"/>
              </a:p>
            </p:txBody>
          </p:sp>
          <p:sp>
            <p:nvSpPr>
              <p:cNvPr id="74" name="TextBox 73"/>
              <p:cNvSpPr txBox="1"/>
              <p:nvPr/>
            </p:nvSpPr>
            <p:spPr>
              <a:xfrm>
                <a:off x="3779912" y="4797152"/>
                <a:ext cx="1584176" cy="400110"/>
              </a:xfrm>
              <a:prstGeom prst="rect">
                <a:avLst/>
              </a:prstGeom>
              <a:noFill/>
            </p:spPr>
            <p:txBody>
              <a:bodyPr wrap="square" rtlCol="1">
                <a:spAutoFit/>
              </a:bodyPr>
              <a:lstStyle/>
              <a:p>
                <a:pPr algn="ctr"/>
                <a:r>
                  <a:rPr lang="ar-SA" sz="2000" b="1" dirty="0" smtClean="0"/>
                  <a:t>المستمع</a:t>
                </a:r>
                <a:endParaRPr lang="ar-SA" sz="2000" b="1" dirty="0"/>
              </a:p>
            </p:txBody>
          </p:sp>
          <p:sp>
            <p:nvSpPr>
              <p:cNvPr id="75" name="TextBox 74"/>
              <p:cNvSpPr txBox="1"/>
              <p:nvPr/>
            </p:nvSpPr>
            <p:spPr>
              <a:xfrm>
                <a:off x="3491880" y="5661248"/>
                <a:ext cx="2088232" cy="400110"/>
              </a:xfrm>
              <a:prstGeom prst="rect">
                <a:avLst/>
              </a:prstGeom>
              <a:noFill/>
            </p:spPr>
            <p:txBody>
              <a:bodyPr wrap="square" rtlCol="1">
                <a:spAutoFit/>
              </a:bodyPr>
              <a:lstStyle/>
              <a:p>
                <a:pPr algn="ctr"/>
                <a:r>
                  <a:rPr lang="ar-SA" sz="2000" b="1" dirty="0" smtClean="0"/>
                  <a:t>طرق انجاز الكتابة</a:t>
                </a:r>
                <a:endParaRPr lang="ar-SA" sz="2000" b="1" dirty="0"/>
              </a:p>
            </p:txBody>
          </p:sp>
        </p:grpSp>
      </p:grpSp>
      <p:sp>
        <p:nvSpPr>
          <p:cNvPr id="87" name="Rectangle 86"/>
          <p:cNvSpPr/>
          <p:nvPr/>
        </p:nvSpPr>
        <p:spPr>
          <a:xfrm>
            <a:off x="2267744" y="548680"/>
            <a:ext cx="216024"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9" name="Rectangle 88"/>
          <p:cNvSpPr/>
          <p:nvPr/>
        </p:nvSpPr>
        <p:spPr>
          <a:xfrm>
            <a:off x="2267744" y="5877272"/>
            <a:ext cx="216024"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0" name="Rectangle 89"/>
          <p:cNvSpPr/>
          <p:nvPr/>
        </p:nvSpPr>
        <p:spPr>
          <a:xfrm>
            <a:off x="2267744" y="404664"/>
            <a:ext cx="5328592" cy="4320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متطلبات المهمة</a:t>
            </a:r>
            <a:endParaRPr lang="ar-SA" b="1" dirty="0"/>
          </a:p>
        </p:txBody>
      </p:sp>
      <p:sp>
        <p:nvSpPr>
          <p:cNvPr id="91" name="Rectangle 90"/>
          <p:cNvSpPr/>
          <p:nvPr/>
        </p:nvSpPr>
        <p:spPr>
          <a:xfrm>
            <a:off x="2281392" y="6165304"/>
            <a:ext cx="5184576"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متطلبات المهمة</a:t>
            </a:r>
            <a:endParaRPr lang="ar-SA" b="1" dirty="0"/>
          </a:p>
        </p:txBody>
      </p:sp>
      <p:sp>
        <p:nvSpPr>
          <p:cNvPr id="92" name="Rounded Rectangle 91"/>
          <p:cNvSpPr/>
          <p:nvPr/>
        </p:nvSpPr>
        <p:spPr>
          <a:xfrm>
            <a:off x="7020272" y="2204864"/>
            <a:ext cx="1008112" cy="20162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التعلم</a:t>
            </a:r>
          </a:p>
          <a:p>
            <a:pPr algn="ctr"/>
            <a:endParaRPr lang="ar-SA" b="1" dirty="0" smtClean="0">
              <a:solidFill>
                <a:schemeClr val="tx1"/>
              </a:solidFill>
            </a:endParaRPr>
          </a:p>
          <a:p>
            <a:pPr algn="ctr"/>
            <a:endParaRPr lang="ar-SA" b="1" dirty="0">
              <a:solidFill>
                <a:schemeClr val="tx1"/>
              </a:solidFill>
            </a:endParaRPr>
          </a:p>
        </p:txBody>
      </p:sp>
      <p:sp>
        <p:nvSpPr>
          <p:cNvPr id="93" name="Rectangle 92"/>
          <p:cNvSpPr/>
          <p:nvPr/>
        </p:nvSpPr>
        <p:spPr>
          <a:xfrm>
            <a:off x="7452320" y="548680"/>
            <a:ext cx="144016" cy="1656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4" name="Rectangle 93"/>
          <p:cNvSpPr/>
          <p:nvPr/>
        </p:nvSpPr>
        <p:spPr>
          <a:xfrm>
            <a:off x="7452320" y="4221088"/>
            <a:ext cx="144016" cy="23042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5" name="Oval 94"/>
          <p:cNvSpPr/>
          <p:nvPr/>
        </p:nvSpPr>
        <p:spPr>
          <a:xfrm>
            <a:off x="7407608" y="3257688"/>
            <a:ext cx="288032" cy="2023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6" name="Oval 95"/>
          <p:cNvSpPr/>
          <p:nvPr/>
        </p:nvSpPr>
        <p:spPr>
          <a:xfrm>
            <a:off x="7524328" y="3356992"/>
            <a:ext cx="72008" cy="3289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5496" y="214290"/>
            <a:ext cx="8229600" cy="1143000"/>
          </a:xfrm>
        </p:spPr>
        <p:txBody>
          <a:bodyPr/>
          <a:lstStyle/>
          <a:p>
            <a:r>
              <a:rPr lang="ar-SA" sz="4000" dirty="0" smtClean="0">
                <a:cs typeface="Traditional Arabic" pitchFamily="2" charset="-78"/>
              </a:rPr>
              <a:t>مدخل كتابة العلوم كحل مشكلة </a:t>
            </a:r>
            <a:r>
              <a:rPr lang="en-US" sz="4000" dirty="0" smtClean="0"/>
              <a:t/>
            </a:r>
            <a:br>
              <a:rPr lang="en-US" sz="4000" dirty="0" smtClean="0"/>
            </a:br>
            <a:r>
              <a:rPr lang="en-US" sz="3600" dirty="0" smtClean="0">
                <a:cs typeface="Traditional Arabic" pitchFamily="2" charset="-78"/>
              </a:rPr>
              <a:t> The </a:t>
            </a:r>
            <a:r>
              <a:rPr lang="en-US" sz="3600" u="sng" dirty="0" smtClean="0">
                <a:effectLst>
                  <a:outerShdw blurRad="38100" dist="38100" dir="2700000" algn="tl">
                    <a:srgbClr val="000000">
                      <a:alpha val="43137"/>
                    </a:srgbClr>
                  </a:outerShdw>
                </a:effectLst>
                <a:cs typeface="Traditional Arabic" pitchFamily="2" charset="-78"/>
              </a:rPr>
              <a:t>S</a:t>
            </a:r>
            <a:r>
              <a:rPr lang="en-US" sz="3600" dirty="0" smtClean="0">
                <a:cs typeface="Traditional Arabic" pitchFamily="2" charset="-78"/>
              </a:rPr>
              <a:t>cience </a:t>
            </a:r>
            <a:r>
              <a:rPr lang="en-US" sz="3600" u="sng" dirty="0" smtClean="0">
                <a:effectLst>
                  <a:outerShdw blurRad="38100" dist="38100" dir="2700000" algn="tl">
                    <a:srgbClr val="000000">
                      <a:alpha val="43137"/>
                    </a:srgbClr>
                  </a:outerShdw>
                </a:effectLst>
                <a:cs typeface="Traditional Arabic" pitchFamily="2" charset="-78"/>
              </a:rPr>
              <a:t>W</a:t>
            </a:r>
            <a:r>
              <a:rPr lang="en-US" sz="3600" dirty="0" smtClean="0">
                <a:cs typeface="Traditional Arabic" pitchFamily="2" charset="-78"/>
              </a:rPr>
              <a:t>riting </a:t>
            </a:r>
            <a:r>
              <a:rPr lang="en-US" sz="3600" u="sng" dirty="0" smtClean="0">
                <a:effectLst>
                  <a:outerShdw blurRad="38100" dist="38100" dir="2700000" algn="tl">
                    <a:srgbClr val="000000">
                      <a:alpha val="43137"/>
                    </a:srgbClr>
                  </a:outerShdw>
                </a:effectLst>
                <a:cs typeface="Traditional Arabic" pitchFamily="2" charset="-78"/>
              </a:rPr>
              <a:t>H</a:t>
            </a:r>
            <a:r>
              <a:rPr lang="en-US" sz="3600" dirty="0" smtClean="0">
                <a:cs typeface="Traditional Arabic" pitchFamily="2" charset="-78"/>
              </a:rPr>
              <a:t>euristic  </a:t>
            </a:r>
            <a:endParaRPr lang="ar-SA" sz="3600" dirty="0">
              <a:cs typeface="Traditional Arabic" pitchFamily="2" charset="-78"/>
            </a:endParaRPr>
          </a:p>
        </p:txBody>
      </p:sp>
      <p:sp>
        <p:nvSpPr>
          <p:cNvPr id="4" name="Content Placeholder 3"/>
          <p:cNvSpPr>
            <a:spLocks noGrp="1"/>
          </p:cNvSpPr>
          <p:nvPr>
            <p:ph idx="1"/>
          </p:nvPr>
        </p:nvSpPr>
        <p:spPr>
          <a:xfrm>
            <a:off x="251520" y="1571612"/>
            <a:ext cx="7963818" cy="4892554"/>
          </a:xfrm>
        </p:spPr>
        <p:txBody>
          <a:bodyPr rtlCol="1">
            <a:noAutofit/>
          </a:bodyPr>
          <a:lstStyle/>
          <a:p>
            <a:pPr algn="just" eaLnBrk="1" fontAlgn="auto" hangingPunct="1">
              <a:lnSpc>
                <a:spcPct val="150000"/>
              </a:lnSpc>
              <a:spcBef>
                <a:spcPts val="0"/>
              </a:spcBef>
              <a:spcAft>
                <a:spcPts val="0"/>
              </a:spcAft>
              <a:buFont typeface="Arial" pitchFamily="34" charset="0"/>
              <a:buNone/>
              <a:defRPr/>
            </a:pPr>
            <a:r>
              <a:rPr lang="ar-SA" sz="2800" dirty="0" smtClean="0">
                <a:solidFill>
                  <a:srgbClr val="002060"/>
                </a:solidFill>
              </a:rPr>
              <a:t>	</a:t>
            </a:r>
            <a:r>
              <a:rPr lang="ar-SA" sz="2800" dirty="0" smtClean="0">
                <a:latin typeface="Arabic Typesetting" pitchFamily="66" charset="-78"/>
                <a:cs typeface="Traditional Arabic" pitchFamily="2" charset="-78"/>
              </a:rPr>
              <a:t>في محاولة من هاند وكيز (</a:t>
            </a:r>
            <a:r>
              <a:rPr lang="en-US" sz="2800" dirty="0" smtClean="0">
                <a:latin typeface="Arabic Typesetting" pitchFamily="66" charset="-78"/>
                <a:cs typeface="Traditional Arabic" pitchFamily="2" charset="-78"/>
              </a:rPr>
              <a:t>Hand &amp; Keys, 1999</a:t>
            </a:r>
            <a:r>
              <a:rPr lang="ar-SA" sz="2800" dirty="0" smtClean="0">
                <a:latin typeface="Arabic Typesetting" pitchFamily="66" charset="-78"/>
                <a:cs typeface="Traditional Arabic" pitchFamily="2" charset="-78"/>
              </a:rPr>
              <a:t>) للجمع بين مدخلي الكتابة الرسمي وغير الرسمي مع التأكيد على نموذج تحويل المعرفة في الكتابة تم اقتراح مدخل الـ</a:t>
            </a:r>
            <a:r>
              <a:rPr lang="en-US" sz="2800" dirty="0" smtClean="0">
                <a:latin typeface="Arabic Typesetting" pitchFamily="66" charset="-78"/>
                <a:cs typeface="Traditional Arabic" pitchFamily="2" charset="-78"/>
              </a:rPr>
              <a:t>SWH </a:t>
            </a:r>
            <a:r>
              <a:rPr lang="ar-SA" sz="2800" dirty="0" smtClean="0">
                <a:latin typeface="Arabic Typesetting" pitchFamily="66" charset="-78"/>
                <a:cs typeface="Traditional Arabic" pitchFamily="2" charset="-78"/>
              </a:rPr>
              <a:t>، الذي يشتمل على مقترح لقالبين (</a:t>
            </a:r>
            <a:r>
              <a:rPr lang="en-US" sz="2800" dirty="0" smtClean="0">
                <a:latin typeface="Arabic Typesetting" pitchFamily="66" charset="-78"/>
                <a:cs typeface="Traditional Arabic" pitchFamily="2" charset="-78"/>
              </a:rPr>
              <a:t>templates</a:t>
            </a:r>
            <a:r>
              <a:rPr lang="ar-SA" sz="2800" dirty="0" smtClean="0">
                <a:latin typeface="Arabic Typesetting" pitchFamily="66" charset="-78"/>
                <a:cs typeface="Traditional Arabic" pitchFamily="2" charset="-78"/>
              </a:rPr>
              <a:t>) لكل من المتعلم والمعلم. </a:t>
            </a:r>
          </a:p>
          <a:p>
            <a:pPr eaLnBrk="1" fontAlgn="auto" hangingPunct="1">
              <a:lnSpc>
                <a:spcPct val="150000"/>
              </a:lnSpc>
              <a:spcBef>
                <a:spcPts val="0"/>
              </a:spcBef>
              <a:spcAft>
                <a:spcPts val="0"/>
              </a:spcAft>
              <a:buFont typeface="Arial" pitchFamily="34" charset="0"/>
              <a:buNone/>
              <a:defRPr/>
            </a:pPr>
            <a:r>
              <a:rPr lang="ar-SA" sz="2800" dirty="0" smtClean="0">
                <a:latin typeface="Arabic Typesetting" pitchFamily="66" charset="-78"/>
                <a:cs typeface="Traditional Arabic" pitchFamily="2" charset="-78"/>
              </a:rPr>
              <a:t>	- يساعد قالب المتعلم في التعامل مع الأنشطة العلمية كحل مشكلة وبالتالي يساعد ويحفز المتعلم على الكتابة السببية (</a:t>
            </a:r>
            <a:r>
              <a:rPr lang="en-US" sz="2800" dirty="0" smtClean="0">
                <a:latin typeface="Arabic Typesetting" pitchFamily="66" charset="-78"/>
                <a:cs typeface="Traditional Arabic" pitchFamily="2" charset="-78"/>
              </a:rPr>
              <a:t>reasoning</a:t>
            </a:r>
            <a:r>
              <a:rPr lang="ar-SA" sz="2800" dirty="0" smtClean="0">
                <a:latin typeface="Arabic Typesetting" pitchFamily="66" charset="-78"/>
                <a:cs typeface="Traditional Arabic" pitchFamily="2" charset="-78"/>
              </a:rPr>
              <a:t>).</a:t>
            </a:r>
          </a:p>
          <a:p>
            <a:pPr eaLnBrk="1" fontAlgn="auto" hangingPunct="1">
              <a:lnSpc>
                <a:spcPct val="150000"/>
              </a:lnSpc>
              <a:spcBef>
                <a:spcPts val="0"/>
              </a:spcBef>
              <a:spcAft>
                <a:spcPts val="0"/>
              </a:spcAft>
              <a:buFont typeface="Arial" pitchFamily="34" charset="0"/>
              <a:buNone/>
              <a:defRPr/>
            </a:pPr>
            <a:r>
              <a:rPr lang="ar-SA" sz="2800" b="1" dirty="0" smtClean="0">
                <a:latin typeface="Arabic Typesetting" pitchFamily="66" charset="-78"/>
                <a:cs typeface="Traditional Arabic" pitchFamily="2" charset="-78"/>
              </a:rPr>
              <a:t>	</a:t>
            </a:r>
            <a:r>
              <a:rPr lang="ar-SA" sz="2800" dirty="0" smtClean="0">
                <a:latin typeface="Arabic Typesetting" pitchFamily="66" charset="-78"/>
                <a:cs typeface="Traditional Arabic" pitchFamily="2" charset="-78"/>
              </a:rPr>
              <a:t>- قالب المعلم يقترح عدة استراتيجيات لتحسين التعلم من الأنشطة المعملية</a:t>
            </a:r>
          </a:p>
        </p:txBody>
      </p:sp>
      <p:grpSp>
        <p:nvGrpSpPr>
          <p:cNvPr id="9220" name="Group 5"/>
          <p:cNvGrpSpPr>
            <a:grpSpLocks/>
          </p:cNvGrpSpPr>
          <p:nvPr/>
        </p:nvGrpSpPr>
        <p:grpSpPr bwMode="auto">
          <a:xfrm>
            <a:off x="7972425" y="349250"/>
            <a:ext cx="1143000" cy="6159500"/>
            <a:chOff x="7929618" y="269630"/>
            <a:chExt cx="1142976" cy="6159766"/>
          </a:xfrm>
        </p:grpSpPr>
        <p:pic>
          <p:nvPicPr>
            <p:cNvPr id="9222" name="Picture 6"/>
            <p:cNvPicPr>
              <a:picLocks noChangeAspect="1" noChangeArrowheads="1"/>
            </p:cNvPicPr>
            <p:nvPr/>
          </p:nvPicPr>
          <p:blipFill>
            <a:blip r:embed="rId3" cstate="print"/>
            <a:srcRect/>
            <a:stretch>
              <a:fillRect/>
            </a:stretch>
          </p:blipFill>
          <p:spPr bwMode="auto">
            <a:xfrm>
              <a:off x="7929618" y="269630"/>
              <a:ext cx="1142976" cy="1142976"/>
            </a:xfrm>
            <a:prstGeom prst="rect">
              <a:avLst/>
            </a:prstGeom>
            <a:noFill/>
            <a:ln w="9525">
              <a:noFill/>
              <a:miter lim="800000"/>
              <a:headEnd/>
              <a:tailEnd/>
            </a:ln>
          </p:spPr>
        </p:pic>
        <p:sp>
          <p:nvSpPr>
            <p:cNvPr id="9223" name="TextBox 4"/>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a:latin typeface="Calibri" pitchFamily="34" charset="0"/>
                </a:rPr>
                <a:t>K</a:t>
              </a:r>
            </a:p>
            <a:p>
              <a:pPr algn="l"/>
              <a:r>
                <a:rPr lang="en-US" sz="1600" b="1">
                  <a:latin typeface="Calibri" pitchFamily="34" charset="0"/>
                </a:rPr>
                <a:t>I</a:t>
              </a:r>
            </a:p>
            <a:p>
              <a:pPr algn="l"/>
              <a:r>
                <a:rPr lang="en-US" sz="1600" b="1">
                  <a:latin typeface="Calibri" pitchFamily="34" charset="0"/>
                </a:rPr>
                <a:t>N</a:t>
              </a:r>
            </a:p>
            <a:p>
              <a:pPr algn="l"/>
              <a:r>
                <a:rPr lang="en-US" sz="1600" b="1">
                  <a:latin typeface="Calibri" pitchFamily="34" charset="0"/>
                </a:rPr>
                <a:t>G</a:t>
              </a:r>
            </a:p>
            <a:p>
              <a:pPr algn="l"/>
              <a:endParaRPr lang="en-US" sz="1600" b="1">
                <a:latin typeface="Calibri" pitchFamily="34" charset="0"/>
              </a:endParaRPr>
            </a:p>
            <a:p>
              <a:pPr algn="l"/>
              <a:r>
                <a:rPr lang="en-US" sz="1600" b="1">
                  <a:latin typeface="Calibri" pitchFamily="34" charset="0"/>
                </a:rPr>
                <a:t>S</a:t>
              </a:r>
            </a:p>
            <a:p>
              <a:pPr algn="l"/>
              <a:r>
                <a:rPr lang="en-US" sz="1600" b="1">
                  <a:latin typeface="Calibri" pitchFamily="34" charset="0"/>
                </a:rPr>
                <a:t>A</a:t>
              </a:r>
            </a:p>
            <a:p>
              <a:pPr algn="l"/>
              <a:r>
                <a:rPr lang="en-US" sz="1600" b="1">
                  <a:latin typeface="Calibri" pitchFamily="34" charset="0"/>
                </a:rPr>
                <a:t>U</a:t>
              </a:r>
            </a:p>
            <a:p>
              <a:pPr algn="l"/>
              <a:r>
                <a:rPr lang="en-US" sz="1600" b="1">
                  <a:latin typeface="Calibri" pitchFamily="34" charset="0"/>
                </a:rPr>
                <a:t>D</a:t>
              </a:r>
            </a:p>
            <a:p>
              <a:pPr algn="l"/>
              <a:endParaRPr lang="en-US" sz="1600" b="1">
                <a:latin typeface="Calibri" pitchFamily="34" charset="0"/>
              </a:endParaRPr>
            </a:p>
            <a:p>
              <a:pPr algn="l"/>
              <a:r>
                <a:rPr lang="en-US" sz="1600" b="1">
                  <a:latin typeface="Calibri" pitchFamily="34" charset="0"/>
                </a:rPr>
                <a:t>U</a:t>
              </a:r>
            </a:p>
            <a:p>
              <a:pPr algn="l"/>
              <a:r>
                <a:rPr lang="en-US" sz="1600" b="1">
                  <a:latin typeface="Calibri" pitchFamily="34" charset="0"/>
                </a:rPr>
                <a:t>N</a:t>
              </a:r>
            </a:p>
            <a:p>
              <a:pPr algn="l"/>
              <a:r>
                <a:rPr lang="en-US" sz="1600" b="1">
                  <a:latin typeface="Calibri" pitchFamily="34" charset="0"/>
                </a:rPr>
                <a:t>I</a:t>
              </a:r>
            </a:p>
            <a:p>
              <a:pPr algn="l"/>
              <a:r>
                <a:rPr lang="en-US" sz="1600" b="1">
                  <a:latin typeface="Calibri" pitchFamily="34" charset="0"/>
                </a:rPr>
                <a:t>V</a:t>
              </a:r>
            </a:p>
            <a:p>
              <a:pPr algn="l"/>
              <a:r>
                <a:rPr lang="en-US" sz="1600" b="1">
                  <a:latin typeface="Calibri" pitchFamily="34" charset="0"/>
                </a:rPr>
                <a:t>E</a:t>
              </a:r>
            </a:p>
            <a:p>
              <a:pPr algn="l"/>
              <a:r>
                <a:rPr lang="en-US" sz="1600" b="1">
                  <a:latin typeface="Calibri" pitchFamily="34" charset="0"/>
                </a:rPr>
                <a:t>R</a:t>
              </a:r>
            </a:p>
            <a:p>
              <a:pPr algn="l"/>
              <a:r>
                <a:rPr lang="en-US" sz="1600" b="1">
                  <a:latin typeface="Calibri" pitchFamily="34" charset="0"/>
                </a:rPr>
                <a:t>S</a:t>
              </a:r>
            </a:p>
            <a:p>
              <a:pPr algn="l"/>
              <a:r>
                <a:rPr lang="en-US" sz="1600" b="1">
                  <a:latin typeface="Calibri" pitchFamily="34" charset="0"/>
                </a:rPr>
                <a:t>I</a:t>
              </a:r>
            </a:p>
            <a:p>
              <a:pPr algn="l"/>
              <a:r>
                <a:rPr lang="en-US" sz="1600" b="1">
                  <a:latin typeface="Calibri" pitchFamily="34" charset="0"/>
                </a:rPr>
                <a:t>T</a:t>
              </a:r>
            </a:p>
            <a:p>
              <a:pPr algn="l"/>
              <a:r>
                <a:rPr lang="en-US" sz="1600" b="1">
                  <a:latin typeface="Calibri" pitchFamily="34" charset="0"/>
                </a:rPr>
                <a:t>Y</a:t>
              </a:r>
              <a:endParaRPr lang="ar-SA" sz="1600" b="1">
                <a:latin typeface="Calibri" pitchFamily="34" charset="0"/>
              </a:endParaRPr>
            </a:p>
          </p:txBody>
        </p:sp>
      </p:grpSp>
      <p:sp>
        <p:nvSpPr>
          <p:cNvPr id="9221" name="Rectangle 8"/>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nvGraphicFramePr>
        <p:xfrm>
          <a:off x="323528" y="726932"/>
          <a:ext cx="8424936" cy="5773902"/>
        </p:xfrm>
        <a:graphic>
          <a:graphicData uri="http://schemas.openxmlformats.org/drawingml/2006/table">
            <a:tbl>
              <a:tblPr rtl="1"/>
              <a:tblGrid>
                <a:gridCol w="4987175"/>
                <a:gridCol w="3437761"/>
              </a:tblGrid>
              <a:tr h="391543">
                <a:tc>
                  <a:txBody>
                    <a:bodyPr/>
                    <a:lstStyle/>
                    <a:p>
                      <a:pPr algn="just" rtl="1">
                        <a:lnSpc>
                          <a:spcPct val="100000"/>
                        </a:lnSpc>
                        <a:spcAft>
                          <a:spcPts val="0"/>
                        </a:spcAft>
                        <a:tabLst>
                          <a:tab pos="6000750" algn="r"/>
                        </a:tabLst>
                      </a:pPr>
                      <a:r>
                        <a:rPr lang="en-US" sz="2000" b="1" dirty="0">
                          <a:latin typeface="Arabic Typesetting" pitchFamily="66" charset="-78"/>
                          <a:ea typeface="Calibri"/>
                          <a:cs typeface="Traditional Arabic" pitchFamily="2" charset="-78"/>
                        </a:rPr>
                        <a:t> </a:t>
                      </a:r>
                      <a:r>
                        <a:rPr lang="ar-EG" sz="2000" b="1" dirty="0">
                          <a:latin typeface="Arabic Typesetting" pitchFamily="66" charset="-78"/>
                          <a:ea typeface="Calibri"/>
                          <a:cs typeface="Traditional Arabic" pitchFamily="2" charset="-78"/>
                        </a:rPr>
                        <a:t>قالب المعلم: للأنشطة العلمية بغرض تعزيز فهم الأنشطة المعملية</a:t>
                      </a:r>
                      <a:endParaRPr lang="en-US" sz="2000" b="1"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r>
                        <a:rPr lang="ar-EG" sz="2000" b="1" dirty="0">
                          <a:latin typeface="Arabic Typesetting" pitchFamily="66" charset="-78"/>
                          <a:ea typeface="Calibri"/>
                          <a:cs typeface="Traditional Arabic" pitchFamily="2" charset="-78"/>
                        </a:rPr>
                        <a:t>قالب المتعلم: مدخل كتابة العلوم كحل مشكلة</a:t>
                      </a:r>
                      <a:endParaRPr lang="en-US" sz="2000" b="1"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536">
                <a:tc>
                  <a:txBody>
                    <a:bodyPr/>
                    <a:lstStyle/>
                    <a:p>
                      <a:pPr algn="just" rtl="1">
                        <a:lnSpc>
                          <a:spcPct val="100000"/>
                        </a:lnSpc>
                        <a:spcAft>
                          <a:spcPts val="0"/>
                        </a:spcAft>
                        <a:tabLst>
                          <a:tab pos="6000750" algn="r"/>
                        </a:tabLst>
                      </a:pPr>
                      <a:r>
                        <a:rPr lang="ar-EG" sz="2000" dirty="0" smtClean="0">
                          <a:latin typeface="Arabic Typesetting" pitchFamily="66" charset="-78"/>
                          <a:ea typeface="Calibri"/>
                          <a:cs typeface="Traditional Arabic" pitchFamily="2" charset="-78"/>
                        </a:rPr>
                        <a:t>1. استطلاع </a:t>
                      </a:r>
                      <a:r>
                        <a:rPr lang="ar-EG" sz="2000" dirty="0">
                          <a:latin typeface="Arabic Typesetting" pitchFamily="66" charset="-78"/>
                          <a:ea typeface="Calibri"/>
                          <a:cs typeface="Traditional Arabic" pitchFamily="2" charset="-78"/>
                        </a:rPr>
                        <a:t>قبلي لفهم المتعلمين من خلال رسم خرائط معرفة للمفاهيم يقوم بها المتعلم فرديا أو بالتعاون مع مجموعة من المتعلمين.</a:t>
                      </a:r>
                      <a:endParaRPr lang="en-US"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1. الأفكار الأولية:  ماهي أسئلتي؟</a:t>
                      </a:r>
                      <a:endParaRPr lang="en-US" sz="2000" dirty="0">
                        <a:latin typeface="Arabic Typesetting" pitchFamily="66" charset="-78"/>
                        <a:ea typeface="Calibri"/>
                        <a:cs typeface="Traditional Arabic"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7267">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2. ما قبل النشاط المعملي ويتضمن كتابة الملاحظات، والعصف الذهني، وطرح الاسئلة.</a:t>
                      </a:r>
                      <a:endParaRPr lang="en-US"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2. الاختبارات: ماذا قدمت؟</a:t>
                      </a:r>
                      <a:endParaRPr lang="en-US" sz="2000" dirty="0">
                        <a:latin typeface="Arabic Typesetting" pitchFamily="66" charset="-78"/>
                        <a:ea typeface="Calibri"/>
                        <a:cs typeface="Traditional Arabic"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543">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3. المشاركة في الأنشطة المعملية.</a:t>
                      </a:r>
                      <a:endParaRPr lang="en-US"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3.  الملاحظات: ماذا رأيت؟</a:t>
                      </a:r>
                      <a:endParaRPr lang="en-US" sz="2000" dirty="0">
                        <a:latin typeface="Arabic Typesetting" pitchFamily="66" charset="-78"/>
                        <a:ea typeface="Calibri"/>
                        <a:cs typeface="Traditional Arabic"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578">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4. مرحلة المناقشة 1: كتابة المعنى الخاص حول النشاط المعملي (تدوين المذكرات).</a:t>
                      </a:r>
                      <a:endParaRPr lang="en-US"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4. الادعاءات: ما الذي يمكن أن أفترضه؟</a:t>
                      </a:r>
                      <a:endParaRPr lang="en-US" sz="2000" dirty="0">
                        <a:latin typeface="Arabic Typesetting" pitchFamily="66" charset="-78"/>
                        <a:ea typeface="Calibri"/>
                        <a:cs typeface="Traditional Arabic"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0">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5. مرحلة المناقشة 2: مقارنة تفسيرات النتائج ومشاركتها مع الآخرين في مجموعات صغيرة (رسم البيانات).</a:t>
                      </a:r>
                      <a:endParaRPr lang="en-US"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5. البراهين والأدلة: كيف اعرف انني أعرف؟ ولماذا اطرح مثل هذه الادعاءات؟</a:t>
                      </a:r>
                      <a:endParaRPr lang="en-US" sz="2000" dirty="0">
                        <a:latin typeface="Arabic Typesetting" pitchFamily="66" charset="-78"/>
                        <a:ea typeface="Calibri"/>
                        <a:cs typeface="Traditional Arabic"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0132">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6.  مرحلة المناقشة 3: مقارنة الأفكار التي توصل لها بما هو في الكتب المدرسية أو أية مصادر مطبوعة أخرى (كتابة ملاحظات المجموعة كاجابة عن السؤال المطروح).</a:t>
                      </a:r>
                      <a:endParaRPr lang="en-US"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6. القراءة: كيف يمكن مقارنة أفكاري بالأفكار الأخرى؟</a:t>
                      </a:r>
                      <a:endParaRPr lang="en-US" sz="2000" dirty="0">
                        <a:latin typeface="Arabic Typesetting" pitchFamily="66" charset="-78"/>
                        <a:ea typeface="Calibri"/>
                        <a:cs typeface="Traditional Arabic"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0">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7. مرحلة المناقشة 4: التأمل الفردي والكتابة (عمل عرض إما من خلال لوحة أو تقرير  يقدم أمام جمهور أكبر)</a:t>
                      </a:r>
                      <a:endParaRPr lang="en-US"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7. التأمل: كيف تغيرت أفكاري؟</a:t>
                      </a:r>
                      <a:endParaRPr lang="en-US" sz="2000" dirty="0">
                        <a:latin typeface="Arabic Typesetting" pitchFamily="66" charset="-78"/>
                        <a:ea typeface="Calibri"/>
                        <a:cs typeface="Traditional Arabic" pitchFamily="2" charset="-78"/>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543">
                <a:tc>
                  <a:txBody>
                    <a:bodyPr/>
                    <a:lstStyle/>
                    <a:p>
                      <a:pPr algn="just" rtl="1">
                        <a:lnSpc>
                          <a:spcPct val="100000"/>
                        </a:lnSpc>
                        <a:spcAft>
                          <a:spcPts val="0"/>
                        </a:spcAft>
                        <a:tabLst>
                          <a:tab pos="6000750" algn="r"/>
                        </a:tabLst>
                      </a:pPr>
                      <a:r>
                        <a:rPr lang="ar-EG" sz="2000" dirty="0">
                          <a:latin typeface="Arabic Typesetting" pitchFamily="66" charset="-78"/>
                          <a:ea typeface="Calibri"/>
                          <a:cs typeface="Traditional Arabic" pitchFamily="2" charset="-78"/>
                        </a:rPr>
                        <a:t>8. استطلاع بعدي لفهم المتعلمين (رسم خريطة مفاهيم).</a:t>
                      </a:r>
                      <a:endParaRPr lang="en-US"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0000"/>
                        </a:lnSpc>
                        <a:spcAft>
                          <a:spcPts val="0"/>
                        </a:spcAft>
                        <a:tabLst>
                          <a:tab pos="6000750" algn="r"/>
                        </a:tabLst>
                      </a:pPr>
                      <a:endParaRPr lang="ar-EG" sz="2000" dirty="0">
                        <a:latin typeface="Arabic Typesetting" pitchFamily="66" charset="-78"/>
                        <a:ea typeface="Calibri"/>
                        <a:cs typeface="Traditional Arabic" pitchFamily="2" charset="-78"/>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cs typeface="Traditional Arabic" pitchFamily="2" charset="-78"/>
              </a:rPr>
              <a:t>البنائية التفاعلية</a:t>
            </a:r>
            <a:endParaRPr lang="ar-SA" dirty="0">
              <a:cs typeface="Traditional Arabic" pitchFamily="2" charset="-78"/>
            </a:endParaRPr>
          </a:p>
        </p:txBody>
      </p:sp>
      <p:sp>
        <p:nvSpPr>
          <p:cNvPr id="3" name="Content Placeholder 2"/>
          <p:cNvSpPr>
            <a:spLocks noGrp="1"/>
          </p:cNvSpPr>
          <p:nvPr>
            <p:ph idx="1"/>
          </p:nvPr>
        </p:nvSpPr>
        <p:spPr>
          <a:xfrm>
            <a:off x="571472" y="1428736"/>
            <a:ext cx="8115328" cy="3500463"/>
          </a:xfrm>
        </p:spPr>
        <p:txBody>
          <a:bodyPr/>
          <a:lstStyle/>
          <a:p>
            <a:pPr algn="just">
              <a:buNone/>
            </a:pPr>
            <a:r>
              <a:rPr lang="ar-SA" sz="3600" dirty="0" smtClean="0">
                <a:cs typeface="Traditional Arabic" pitchFamily="2" charset="-78"/>
              </a:rPr>
              <a:t>	</a:t>
            </a:r>
            <a:endParaRPr lang="ar-SA" sz="800" dirty="0" smtClean="0">
              <a:cs typeface="Traditional Arabic" pitchFamily="2" charset="-78"/>
            </a:endParaRPr>
          </a:p>
          <a:p>
            <a:pPr algn="just">
              <a:buNone/>
            </a:pPr>
            <a:r>
              <a:rPr lang="ar-SA" sz="3600" dirty="0" smtClean="0">
                <a:cs typeface="Traditional Arabic" pitchFamily="2" charset="-78"/>
              </a:rPr>
              <a:t>   يعمل هذا المدخل ضمن اطار النظرية البنائية التفاعلية التي تؤكد على دور المتعلم النشط في بناء المحتوى المعرفي وفق خبرته ومعرفته السابقة وبناء على تفاعله مع بيئة التعلم والآخرين من أقران ومعلم</a:t>
            </a:r>
            <a:endParaRPr lang="ar-SA" sz="3600" dirty="0">
              <a:cs typeface="Traditional Arabic"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8"/>
            <a:ext cx="8229600" cy="1143000"/>
          </a:xfrm>
        </p:spPr>
        <p:txBody>
          <a:bodyPr/>
          <a:lstStyle/>
          <a:p>
            <a:r>
              <a:rPr lang="ar-SA" dirty="0" smtClean="0">
                <a:cs typeface="Traditional Arabic" pitchFamily="2" charset="-78"/>
              </a:rPr>
              <a:t>لماذا الـ </a:t>
            </a:r>
            <a:r>
              <a:rPr lang="en-US" dirty="0" smtClean="0">
                <a:cs typeface="Traditional Arabic" pitchFamily="2" charset="-78"/>
              </a:rPr>
              <a:t>SWH</a:t>
            </a:r>
            <a:r>
              <a:rPr lang="ar-SA" dirty="0" smtClean="0">
                <a:cs typeface="Traditional Arabic" pitchFamily="2" charset="-78"/>
              </a:rPr>
              <a:t>؟</a:t>
            </a:r>
            <a:endParaRPr lang="ar-SA" dirty="0">
              <a:cs typeface="Traditional Arabic" pitchFamily="2" charset="-78"/>
            </a:endParaRPr>
          </a:p>
        </p:txBody>
      </p:sp>
      <p:sp>
        <p:nvSpPr>
          <p:cNvPr id="3" name="Content Placeholder 2"/>
          <p:cNvSpPr>
            <a:spLocks noGrp="1"/>
          </p:cNvSpPr>
          <p:nvPr>
            <p:ph idx="1"/>
          </p:nvPr>
        </p:nvSpPr>
        <p:spPr>
          <a:xfrm>
            <a:off x="457200" y="1600201"/>
            <a:ext cx="7686700" cy="4186254"/>
          </a:xfrm>
        </p:spPr>
        <p:txBody>
          <a:bodyPr/>
          <a:lstStyle/>
          <a:p>
            <a:pPr marL="539750" indent="-179388">
              <a:buNone/>
            </a:pPr>
            <a:r>
              <a:rPr lang="ar-SA" dirty="0" smtClean="0"/>
              <a:t>  </a:t>
            </a:r>
            <a:endParaRPr lang="ar-SA" sz="800" dirty="0" smtClean="0"/>
          </a:p>
          <a:p>
            <a:pPr marL="360363" indent="0">
              <a:buNone/>
            </a:pPr>
            <a:r>
              <a:rPr lang="ar-SA" sz="3600" dirty="0" smtClean="0">
                <a:cs typeface="Traditional Arabic" pitchFamily="2" charset="-78"/>
              </a:rPr>
              <a:t>ييسر هذا المدخل في الكتابة التفاعل بين  مكونين معرفيين </a:t>
            </a:r>
            <a:r>
              <a:rPr lang="ar-SA" sz="4000" dirty="0" smtClean="0">
                <a:cs typeface="Traditional Arabic" pitchFamily="2" charset="-78"/>
              </a:rPr>
              <a:t>(</a:t>
            </a:r>
            <a:r>
              <a:rPr lang="en-US" sz="3600" dirty="0" smtClean="0">
                <a:cs typeface="Traditional Arabic" pitchFamily="2" charset="-78"/>
              </a:rPr>
              <a:t>Simon, 1995</a:t>
            </a:r>
            <a:r>
              <a:rPr lang="ar-SA" sz="3600" dirty="0" smtClean="0">
                <a:cs typeface="Traditional Arabic" pitchFamily="2" charset="-78"/>
              </a:rPr>
              <a:t>) : </a:t>
            </a:r>
          </a:p>
          <a:p>
            <a:pPr marL="360363" indent="-180975"/>
            <a:r>
              <a:rPr lang="ar-SA" sz="3600" dirty="0" smtClean="0">
                <a:cs typeface="Traditional Arabic" pitchFamily="2" charset="-78"/>
              </a:rPr>
              <a:t>  المكون العام </a:t>
            </a:r>
            <a:r>
              <a:rPr lang="en-US" sz="3600" dirty="0" smtClean="0">
                <a:cs typeface="Traditional Arabic" pitchFamily="2" charset="-78"/>
              </a:rPr>
              <a:t> </a:t>
            </a:r>
            <a:r>
              <a:rPr lang="en-US" dirty="0" smtClean="0">
                <a:cs typeface="Traditional Arabic" pitchFamily="2" charset="-78"/>
              </a:rPr>
              <a:t>Public Component    </a:t>
            </a:r>
            <a:endParaRPr lang="ar-SA" sz="3600" dirty="0" smtClean="0">
              <a:cs typeface="Traditional Arabic" pitchFamily="2" charset="-78"/>
            </a:endParaRPr>
          </a:p>
          <a:p>
            <a:pPr marL="539750" indent="-360363">
              <a:buNone/>
            </a:pPr>
            <a:endParaRPr lang="ar-SA" sz="800" dirty="0" smtClean="0">
              <a:cs typeface="Traditional Arabic" pitchFamily="2" charset="-78"/>
            </a:endParaRPr>
          </a:p>
          <a:p>
            <a:pPr marL="539750" indent="-360363"/>
            <a:r>
              <a:rPr lang="ar-SA" sz="3600" dirty="0" smtClean="0">
                <a:cs typeface="Traditional Arabic" pitchFamily="2" charset="-78"/>
              </a:rPr>
              <a:t>المكون الخاص  </a:t>
            </a:r>
            <a:r>
              <a:rPr lang="en-US" sz="3600" dirty="0" smtClean="0">
                <a:cs typeface="Traditional Arabic" pitchFamily="2" charset="-78"/>
              </a:rPr>
              <a:t>Private Component</a:t>
            </a:r>
            <a:endParaRPr lang="ar-SA" sz="3600" dirty="0">
              <a:cs typeface="Traditional Arabic" pitchFamily="2" charset="-78"/>
            </a:endParaRPr>
          </a:p>
        </p:txBody>
      </p:sp>
      <p:grpSp>
        <p:nvGrpSpPr>
          <p:cNvPr id="4" name="Group 5"/>
          <p:cNvGrpSpPr>
            <a:grpSpLocks/>
          </p:cNvGrpSpPr>
          <p:nvPr/>
        </p:nvGrpSpPr>
        <p:grpSpPr bwMode="auto">
          <a:xfrm>
            <a:off x="7972425" y="349250"/>
            <a:ext cx="1143000" cy="6159500"/>
            <a:chOff x="7929618" y="269630"/>
            <a:chExt cx="1142976" cy="6159766"/>
          </a:xfrm>
        </p:grpSpPr>
        <p:pic>
          <p:nvPicPr>
            <p:cNvPr id="5" name="Picture 6"/>
            <p:cNvPicPr>
              <a:picLocks noChangeAspect="1" noChangeArrowheads="1"/>
            </p:cNvPicPr>
            <p:nvPr/>
          </p:nvPicPr>
          <p:blipFill>
            <a:blip r:embed="rId2" cstate="print"/>
            <a:srcRect/>
            <a:stretch>
              <a:fillRect/>
            </a:stretch>
          </p:blipFill>
          <p:spPr bwMode="auto">
            <a:xfrm>
              <a:off x="7929618" y="269630"/>
              <a:ext cx="1142976" cy="1142976"/>
            </a:xfrm>
            <a:prstGeom prst="rect">
              <a:avLst/>
            </a:prstGeom>
            <a:noFill/>
            <a:ln w="9525">
              <a:noFill/>
              <a:miter lim="800000"/>
              <a:headEnd/>
              <a:tailEnd/>
            </a:ln>
          </p:spPr>
        </p:pic>
        <p:sp>
          <p:nvSpPr>
            <p:cNvPr id="6" name="TextBox 5"/>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a:latin typeface="Calibri" pitchFamily="34" charset="0"/>
                </a:rPr>
                <a:t>K</a:t>
              </a:r>
            </a:p>
            <a:p>
              <a:pPr algn="l"/>
              <a:r>
                <a:rPr lang="en-US" sz="1600" b="1">
                  <a:latin typeface="Calibri" pitchFamily="34" charset="0"/>
                </a:rPr>
                <a:t>I</a:t>
              </a:r>
            </a:p>
            <a:p>
              <a:pPr algn="l"/>
              <a:r>
                <a:rPr lang="en-US" sz="1600" b="1">
                  <a:latin typeface="Calibri" pitchFamily="34" charset="0"/>
                </a:rPr>
                <a:t>N</a:t>
              </a:r>
            </a:p>
            <a:p>
              <a:pPr algn="l"/>
              <a:r>
                <a:rPr lang="en-US" sz="1600" b="1">
                  <a:latin typeface="Calibri" pitchFamily="34" charset="0"/>
                </a:rPr>
                <a:t>G</a:t>
              </a:r>
            </a:p>
            <a:p>
              <a:pPr algn="l"/>
              <a:endParaRPr lang="en-US" sz="1600" b="1">
                <a:latin typeface="Calibri" pitchFamily="34" charset="0"/>
              </a:endParaRPr>
            </a:p>
            <a:p>
              <a:pPr algn="l"/>
              <a:r>
                <a:rPr lang="en-US" sz="1600" b="1">
                  <a:latin typeface="Calibri" pitchFamily="34" charset="0"/>
                </a:rPr>
                <a:t>S</a:t>
              </a:r>
            </a:p>
            <a:p>
              <a:pPr algn="l"/>
              <a:r>
                <a:rPr lang="en-US" sz="1600" b="1">
                  <a:latin typeface="Calibri" pitchFamily="34" charset="0"/>
                </a:rPr>
                <a:t>A</a:t>
              </a:r>
            </a:p>
            <a:p>
              <a:pPr algn="l"/>
              <a:r>
                <a:rPr lang="en-US" sz="1600" b="1">
                  <a:latin typeface="Calibri" pitchFamily="34" charset="0"/>
                </a:rPr>
                <a:t>U</a:t>
              </a:r>
            </a:p>
            <a:p>
              <a:pPr algn="l"/>
              <a:r>
                <a:rPr lang="en-US" sz="1600" b="1">
                  <a:latin typeface="Calibri" pitchFamily="34" charset="0"/>
                </a:rPr>
                <a:t>D</a:t>
              </a:r>
            </a:p>
            <a:p>
              <a:pPr algn="l"/>
              <a:endParaRPr lang="en-US" sz="1600" b="1">
                <a:latin typeface="Calibri" pitchFamily="34" charset="0"/>
              </a:endParaRPr>
            </a:p>
            <a:p>
              <a:pPr algn="l"/>
              <a:r>
                <a:rPr lang="en-US" sz="1600" b="1">
                  <a:latin typeface="Calibri" pitchFamily="34" charset="0"/>
                </a:rPr>
                <a:t>U</a:t>
              </a:r>
            </a:p>
            <a:p>
              <a:pPr algn="l"/>
              <a:r>
                <a:rPr lang="en-US" sz="1600" b="1">
                  <a:latin typeface="Calibri" pitchFamily="34" charset="0"/>
                </a:rPr>
                <a:t>N</a:t>
              </a:r>
            </a:p>
            <a:p>
              <a:pPr algn="l"/>
              <a:r>
                <a:rPr lang="en-US" sz="1600" b="1">
                  <a:latin typeface="Calibri" pitchFamily="34" charset="0"/>
                </a:rPr>
                <a:t>I</a:t>
              </a:r>
            </a:p>
            <a:p>
              <a:pPr algn="l"/>
              <a:r>
                <a:rPr lang="en-US" sz="1600" b="1">
                  <a:latin typeface="Calibri" pitchFamily="34" charset="0"/>
                </a:rPr>
                <a:t>V</a:t>
              </a:r>
            </a:p>
            <a:p>
              <a:pPr algn="l"/>
              <a:r>
                <a:rPr lang="en-US" sz="1600" b="1">
                  <a:latin typeface="Calibri" pitchFamily="34" charset="0"/>
                </a:rPr>
                <a:t>E</a:t>
              </a:r>
            </a:p>
            <a:p>
              <a:pPr algn="l"/>
              <a:r>
                <a:rPr lang="en-US" sz="1600" b="1">
                  <a:latin typeface="Calibri" pitchFamily="34" charset="0"/>
                </a:rPr>
                <a:t>R</a:t>
              </a:r>
            </a:p>
            <a:p>
              <a:pPr algn="l"/>
              <a:r>
                <a:rPr lang="en-US" sz="1600" b="1">
                  <a:latin typeface="Calibri" pitchFamily="34" charset="0"/>
                </a:rPr>
                <a:t>S</a:t>
              </a:r>
            </a:p>
            <a:p>
              <a:pPr algn="l"/>
              <a:r>
                <a:rPr lang="en-US" sz="1600" b="1">
                  <a:latin typeface="Calibri" pitchFamily="34" charset="0"/>
                </a:rPr>
                <a:t>I</a:t>
              </a:r>
            </a:p>
            <a:p>
              <a:pPr algn="l"/>
              <a:r>
                <a:rPr lang="en-US" sz="1600" b="1">
                  <a:latin typeface="Calibri" pitchFamily="34" charset="0"/>
                </a:rPr>
                <a:t>T</a:t>
              </a:r>
            </a:p>
            <a:p>
              <a:pPr algn="l"/>
              <a:r>
                <a:rPr lang="en-US" sz="1600" b="1">
                  <a:latin typeface="Calibri" pitchFamily="34" charset="0"/>
                </a:rPr>
                <a:t>Y</a:t>
              </a:r>
              <a:endParaRPr lang="ar-SA" sz="1600" b="1">
                <a:latin typeface="Calibri" pitchFamily="34" charset="0"/>
              </a:endParaRPr>
            </a:p>
          </p:txBody>
        </p:sp>
      </p:grpSp>
      <p:sp>
        <p:nvSpPr>
          <p:cNvPr id="7" name="Rectangle 8"/>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7504" y="197768"/>
            <a:ext cx="8229600" cy="1143000"/>
          </a:xfrm>
        </p:spPr>
        <p:txBody>
          <a:bodyPr/>
          <a:lstStyle/>
          <a:p>
            <a:r>
              <a:rPr lang="ar-SA" sz="4000" dirty="0" smtClean="0">
                <a:latin typeface="Arabic Typesetting" pitchFamily="66" charset="-78"/>
                <a:cs typeface="Traditional Arabic" pitchFamily="2" charset="-78"/>
              </a:rPr>
              <a:t>مقارنة نموذج الـ </a:t>
            </a:r>
            <a:r>
              <a:rPr lang="en-US" sz="3200" dirty="0" smtClean="0">
                <a:latin typeface="Arabic Typesetting" pitchFamily="66" charset="-78"/>
                <a:cs typeface="Traditional Arabic" pitchFamily="2" charset="-78"/>
              </a:rPr>
              <a:t>SWH</a:t>
            </a:r>
            <a:r>
              <a:rPr lang="ar-SA" sz="4000" dirty="0" smtClean="0">
                <a:latin typeface="Arabic Typesetting" pitchFamily="66" charset="-78"/>
                <a:cs typeface="Traditional Arabic" pitchFamily="2" charset="-78"/>
              </a:rPr>
              <a:t> والنموذج التقليدي </a:t>
            </a:r>
            <a:br>
              <a:rPr lang="ar-SA" sz="4000" dirty="0" smtClean="0">
                <a:latin typeface="Arabic Typesetting" pitchFamily="66" charset="-78"/>
                <a:cs typeface="Traditional Arabic" pitchFamily="2" charset="-78"/>
              </a:rPr>
            </a:br>
            <a:r>
              <a:rPr lang="ar-SA" sz="4000" dirty="0" smtClean="0">
                <a:latin typeface="Arabic Typesetting" pitchFamily="66" charset="-78"/>
                <a:cs typeface="Traditional Arabic" pitchFamily="2" charset="-78"/>
              </a:rPr>
              <a:t>لكتابة تقرير النشاط المعملي</a:t>
            </a:r>
            <a:endParaRPr lang="ar-SA" sz="4000" dirty="0">
              <a:latin typeface="Arabic Typesetting" pitchFamily="66" charset="-78"/>
              <a:cs typeface="Traditional Arabic" pitchFamily="2" charset="-78"/>
            </a:endParaRPr>
          </a:p>
        </p:txBody>
      </p:sp>
      <p:sp>
        <p:nvSpPr>
          <p:cNvPr id="8" name="Content Placeholder 7"/>
          <p:cNvSpPr>
            <a:spLocks noGrp="1"/>
          </p:cNvSpPr>
          <p:nvPr>
            <p:ph idx="1"/>
          </p:nvPr>
        </p:nvSpPr>
        <p:spPr>
          <a:xfrm>
            <a:off x="214282" y="1428736"/>
            <a:ext cx="8001056" cy="4697427"/>
          </a:xfrm>
        </p:spPr>
        <p:txBody>
          <a:bodyPr/>
          <a:lstStyle/>
          <a:p>
            <a:pPr marL="722313">
              <a:buNone/>
            </a:pPr>
            <a:r>
              <a:rPr lang="ar-SA" u="sng" dirty="0" smtClean="0">
                <a:latin typeface="Arabic Typesetting" pitchFamily="66" charset="-78"/>
                <a:cs typeface="Traditional Arabic" pitchFamily="2" charset="-78"/>
              </a:rPr>
              <a:t>نموذج الـ </a:t>
            </a:r>
            <a:r>
              <a:rPr lang="en-US" u="sng" dirty="0" smtClean="0">
                <a:latin typeface="Arabic Typesetting" pitchFamily="66" charset="-78"/>
                <a:cs typeface="Traditional Arabic" pitchFamily="2" charset="-78"/>
              </a:rPr>
              <a:t>SWH</a:t>
            </a:r>
            <a:r>
              <a:rPr lang="ar-SA" dirty="0" smtClean="0">
                <a:latin typeface="Arabic Typesetting" pitchFamily="66" charset="-78"/>
                <a:cs typeface="Traditional Arabic" pitchFamily="2" charset="-78"/>
              </a:rPr>
              <a:t>	         </a:t>
            </a:r>
            <a:r>
              <a:rPr lang="ar-SA" u="sng" dirty="0" smtClean="0">
                <a:latin typeface="Arabic Typesetting" pitchFamily="66" charset="-78"/>
                <a:cs typeface="Traditional Arabic" pitchFamily="2" charset="-78"/>
              </a:rPr>
              <a:t>النموذج التقليدي </a:t>
            </a:r>
          </a:p>
          <a:p>
            <a:r>
              <a:rPr lang="ar-SA" dirty="0" smtClean="0">
                <a:latin typeface="Arabic Typesetting" pitchFamily="66" charset="-78"/>
                <a:cs typeface="Traditional Arabic" pitchFamily="2" charset="-78"/>
              </a:rPr>
              <a:t>الأفكار أو الأسئلة الأولية	العنوان والغرض</a:t>
            </a:r>
            <a:endParaRPr lang="en-US" dirty="0" smtClean="0">
              <a:latin typeface="Arabic Typesetting" pitchFamily="66" charset="-78"/>
              <a:cs typeface="Traditional Arabic" pitchFamily="2" charset="-78"/>
            </a:endParaRPr>
          </a:p>
          <a:p>
            <a:r>
              <a:rPr lang="ar-SA" dirty="0" smtClean="0">
                <a:latin typeface="Arabic Typesetting" pitchFamily="66" charset="-78"/>
                <a:cs typeface="Traditional Arabic" pitchFamily="2" charset="-78"/>
              </a:rPr>
              <a:t>التجربة والطريقة		خطوات العمل</a:t>
            </a:r>
            <a:endParaRPr lang="en-US" dirty="0" smtClean="0">
              <a:latin typeface="Arabic Typesetting" pitchFamily="66" charset="-78"/>
              <a:cs typeface="Traditional Arabic" pitchFamily="2" charset="-78"/>
            </a:endParaRPr>
          </a:p>
          <a:p>
            <a:r>
              <a:rPr lang="ar-SA" dirty="0" smtClean="0">
                <a:latin typeface="Arabic Typesetting" pitchFamily="66" charset="-78"/>
                <a:cs typeface="Traditional Arabic" pitchFamily="2" charset="-78"/>
              </a:rPr>
              <a:t>المشاهدات			المعطيات والمشاهدات</a:t>
            </a:r>
            <a:endParaRPr lang="en-US" dirty="0" smtClean="0">
              <a:latin typeface="Arabic Typesetting" pitchFamily="66" charset="-78"/>
              <a:cs typeface="Traditional Arabic" pitchFamily="2" charset="-78"/>
            </a:endParaRPr>
          </a:p>
          <a:p>
            <a:r>
              <a:rPr lang="ar-SA" dirty="0" smtClean="0">
                <a:latin typeface="Arabic Typesetting" pitchFamily="66" charset="-78"/>
                <a:cs typeface="Traditional Arabic" pitchFamily="2" charset="-78"/>
              </a:rPr>
              <a:t>الافتراضات			المناقشة</a:t>
            </a:r>
            <a:endParaRPr lang="en-US" dirty="0" smtClean="0">
              <a:latin typeface="Arabic Typesetting" pitchFamily="66" charset="-78"/>
              <a:cs typeface="Traditional Arabic" pitchFamily="2" charset="-78"/>
            </a:endParaRPr>
          </a:p>
          <a:p>
            <a:r>
              <a:rPr lang="ar-SA" dirty="0" smtClean="0">
                <a:latin typeface="Arabic Typesetting" pitchFamily="66" charset="-78"/>
                <a:cs typeface="Traditional Arabic" pitchFamily="2" charset="-78"/>
              </a:rPr>
              <a:t>الشواهد أو الدلائل	         معادلات موزونة، حسابات، رسوم   </a:t>
            </a:r>
          </a:p>
          <a:p>
            <a:pPr>
              <a:buNone/>
            </a:pPr>
            <a:r>
              <a:rPr lang="ar-SA" dirty="0" smtClean="0">
                <a:latin typeface="Arabic Typesetting" pitchFamily="66" charset="-78"/>
                <a:cs typeface="Traditional Arabic" pitchFamily="2" charset="-78"/>
              </a:rPr>
              <a:t>                                    بيانية</a:t>
            </a:r>
            <a:endParaRPr lang="en-US" dirty="0" smtClean="0">
              <a:latin typeface="Arabic Typesetting" pitchFamily="66" charset="-78"/>
              <a:cs typeface="Traditional Arabic" pitchFamily="2" charset="-78"/>
            </a:endParaRPr>
          </a:p>
          <a:p>
            <a:r>
              <a:rPr lang="ar-SA" dirty="0" smtClean="0">
                <a:latin typeface="Arabic Typesetting" pitchFamily="66" charset="-78"/>
                <a:cs typeface="Traditional Arabic" pitchFamily="2" charset="-78"/>
              </a:rPr>
              <a:t>التعقيب			لا يوجد مكافئ</a:t>
            </a:r>
            <a:endParaRPr lang="en-US" dirty="0" smtClean="0">
              <a:latin typeface="Arabic Typesetting" pitchFamily="66" charset="-78"/>
              <a:cs typeface="Traditional Arabic" pitchFamily="2" charset="-78"/>
            </a:endParaRPr>
          </a:p>
          <a:p>
            <a:pPr>
              <a:buNone/>
            </a:pPr>
            <a:endParaRPr lang="ar-SA" dirty="0"/>
          </a:p>
        </p:txBody>
      </p:sp>
      <p:grpSp>
        <p:nvGrpSpPr>
          <p:cNvPr id="3" name="Group 5"/>
          <p:cNvGrpSpPr>
            <a:grpSpLocks/>
          </p:cNvGrpSpPr>
          <p:nvPr/>
        </p:nvGrpSpPr>
        <p:grpSpPr bwMode="auto">
          <a:xfrm>
            <a:off x="7972425" y="349250"/>
            <a:ext cx="1143000" cy="6159500"/>
            <a:chOff x="7929618" y="269630"/>
            <a:chExt cx="1142976" cy="6159766"/>
          </a:xfrm>
        </p:grpSpPr>
        <p:pic>
          <p:nvPicPr>
            <p:cNvPr id="4" name="Picture 6"/>
            <p:cNvPicPr>
              <a:picLocks noChangeAspect="1" noChangeArrowheads="1"/>
            </p:cNvPicPr>
            <p:nvPr/>
          </p:nvPicPr>
          <p:blipFill>
            <a:blip r:embed="rId2" cstate="print"/>
            <a:srcRect/>
            <a:stretch>
              <a:fillRect/>
            </a:stretch>
          </p:blipFill>
          <p:spPr bwMode="auto">
            <a:xfrm>
              <a:off x="7929618" y="269630"/>
              <a:ext cx="1142976" cy="1142976"/>
            </a:xfrm>
            <a:prstGeom prst="rect">
              <a:avLst/>
            </a:prstGeom>
            <a:noFill/>
            <a:ln w="9525">
              <a:noFill/>
              <a:miter lim="800000"/>
              <a:headEnd/>
              <a:tailEnd/>
            </a:ln>
          </p:spPr>
        </p:pic>
        <p:sp>
          <p:nvSpPr>
            <p:cNvPr id="5" name="TextBox 4"/>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a:latin typeface="Calibri" pitchFamily="34" charset="0"/>
                </a:rPr>
                <a:t>K</a:t>
              </a:r>
            </a:p>
            <a:p>
              <a:pPr algn="l"/>
              <a:r>
                <a:rPr lang="en-US" sz="1600" b="1">
                  <a:latin typeface="Calibri" pitchFamily="34" charset="0"/>
                </a:rPr>
                <a:t>I</a:t>
              </a:r>
            </a:p>
            <a:p>
              <a:pPr algn="l"/>
              <a:r>
                <a:rPr lang="en-US" sz="1600" b="1">
                  <a:latin typeface="Calibri" pitchFamily="34" charset="0"/>
                </a:rPr>
                <a:t>N</a:t>
              </a:r>
            </a:p>
            <a:p>
              <a:pPr algn="l"/>
              <a:r>
                <a:rPr lang="en-US" sz="1600" b="1">
                  <a:latin typeface="Calibri" pitchFamily="34" charset="0"/>
                </a:rPr>
                <a:t>G</a:t>
              </a:r>
            </a:p>
            <a:p>
              <a:pPr algn="l"/>
              <a:endParaRPr lang="en-US" sz="1600" b="1">
                <a:latin typeface="Calibri" pitchFamily="34" charset="0"/>
              </a:endParaRPr>
            </a:p>
            <a:p>
              <a:pPr algn="l"/>
              <a:r>
                <a:rPr lang="en-US" sz="1600" b="1">
                  <a:latin typeface="Calibri" pitchFamily="34" charset="0"/>
                </a:rPr>
                <a:t>S</a:t>
              </a:r>
            </a:p>
            <a:p>
              <a:pPr algn="l"/>
              <a:r>
                <a:rPr lang="en-US" sz="1600" b="1">
                  <a:latin typeface="Calibri" pitchFamily="34" charset="0"/>
                </a:rPr>
                <a:t>A</a:t>
              </a:r>
            </a:p>
            <a:p>
              <a:pPr algn="l"/>
              <a:r>
                <a:rPr lang="en-US" sz="1600" b="1">
                  <a:latin typeface="Calibri" pitchFamily="34" charset="0"/>
                </a:rPr>
                <a:t>U</a:t>
              </a:r>
            </a:p>
            <a:p>
              <a:pPr algn="l"/>
              <a:r>
                <a:rPr lang="en-US" sz="1600" b="1">
                  <a:latin typeface="Calibri" pitchFamily="34" charset="0"/>
                </a:rPr>
                <a:t>D</a:t>
              </a:r>
            </a:p>
            <a:p>
              <a:pPr algn="l"/>
              <a:endParaRPr lang="en-US" sz="1600" b="1">
                <a:latin typeface="Calibri" pitchFamily="34" charset="0"/>
              </a:endParaRPr>
            </a:p>
            <a:p>
              <a:pPr algn="l"/>
              <a:r>
                <a:rPr lang="en-US" sz="1600" b="1">
                  <a:latin typeface="Calibri" pitchFamily="34" charset="0"/>
                </a:rPr>
                <a:t>U</a:t>
              </a:r>
            </a:p>
            <a:p>
              <a:pPr algn="l"/>
              <a:r>
                <a:rPr lang="en-US" sz="1600" b="1">
                  <a:latin typeface="Calibri" pitchFamily="34" charset="0"/>
                </a:rPr>
                <a:t>N</a:t>
              </a:r>
            </a:p>
            <a:p>
              <a:pPr algn="l"/>
              <a:r>
                <a:rPr lang="en-US" sz="1600" b="1">
                  <a:latin typeface="Calibri" pitchFamily="34" charset="0"/>
                </a:rPr>
                <a:t>I</a:t>
              </a:r>
            </a:p>
            <a:p>
              <a:pPr algn="l"/>
              <a:r>
                <a:rPr lang="en-US" sz="1600" b="1">
                  <a:latin typeface="Calibri" pitchFamily="34" charset="0"/>
                </a:rPr>
                <a:t>V</a:t>
              </a:r>
            </a:p>
            <a:p>
              <a:pPr algn="l"/>
              <a:r>
                <a:rPr lang="en-US" sz="1600" b="1">
                  <a:latin typeface="Calibri" pitchFamily="34" charset="0"/>
                </a:rPr>
                <a:t>E</a:t>
              </a:r>
            </a:p>
            <a:p>
              <a:pPr algn="l"/>
              <a:r>
                <a:rPr lang="en-US" sz="1600" b="1">
                  <a:latin typeface="Calibri" pitchFamily="34" charset="0"/>
                </a:rPr>
                <a:t>R</a:t>
              </a:r>
            </a:p>
            <a:p>
              <a:pPr algn="l"/>
              <a:r>
                <a:rPr lang="en-US" sz="1600" b="1">
                  <a:latin typeface="Calibri" pitchFamily="34" charset="0"/>
                </a:rPr>
                <a:t>S</a:t>
              </a:r>
            </a:p>
            <a:p>
              <a:pPr algn="l"/>
              <a:r>
                <a:rPr lang="en-US" sz="1600" b="1">
                  <a:latin typeface="Calibri" pitchFamily="34" charset="0"/>
                </a:rPr>
                <a:t>I</a:t>
              </a:r>
            </a:p>
            <a:p>
              <a:pPr algn="l"/>
              <a:r>
                <a:rPr lang="en-US" sz="1600" b="1">
                  <a:latin typeface="Calibri" pitchFamily="34" charset="0"/>
                </a:rPr>
                <a:t>T</a:t>
              </a:r>
            </a:p>
            <a:p>
              <a:pPr algn="l"/>
              <a:r>
                <a:rPr lang="en-US" sz="1600" b="1">
                  <a:latin typeface="Calibri" pitchFamily="34" charset="0"/>
                </a:rPr>
                <a:t>Y</a:t>
              </a:r>
              <a:endParaRPr lang="ar-SA" sz="1600" b="1">
                <a:latin typeface="Calibri" pitchFamily="34" charset="0"/>
              </a:endParaRPr>
            </a:p>
          </p:txBody>
        </p:sp>
      </p:grpSp>
      <p:sp>
        <p:nvSpPr>
          <p:cNvPr id="6" name="Rectangle 8"/>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72386" cy="1011222"/>
          </a:xfrm>
        </p:spPr>
        <p:txBody>
          <a:bodyPr/>
          <a:lstStyle/>
          <a:p>
            <a:r>
              <a:rPr lang="ar-SA" dirty="0" smtClean="0">
                <a:cs typeface="Traditional Arabic" pitchFamily="2" charset="-78"/>
              </a:rPr>
              <a:t>الدراسات في الـ </a:t>
            </a:r>
            <a:r>
              <a:rPr lang="en-US" dirty="0" smtClean="0">
                <a:cs typeface="Traditional Arabic" pitchFamily="2" charset="-78"/>
              </a:rPr>
              <a:t>SWH</a:t>
            </a:r>
            <a:endParaRPr lang="ar-SA" dirty="0">
              <a:cs typeface="Traditional Arabic" pitchFamily="2" charset="-78"/>
            </a:endParaRPr>
          </a:p>
        </p:txBody>
      </p:sp>
      <p:sp>
        <p:nvSpPr>
          <p:cNvPr id="3" name="Content Placeholder 2"/>
          <p:cNvSpPr>
            <a:spLocks noGrp="1"/>
          </p:cNvSpPr>
          <p:nvPr>
            <p:ph idx="1"/>
          </p:nvPr>
        </p:nvSpPr>
        <p:spPr>
          <a:xfrm>
            <a:off x="357158" y="1357298"/>
            <a:ext cx="7858180" cy="4768865"/>
          </a:xfrm>
        </p:spPr>
        <p:txBody>
          <a:bodyPr/>
          <a:lstStyle/>
          <a:p>
            <a:r>
              <a:rPr lang="ar-SA" sz="3600" dirty="0" smtClean="0">
                <a:cs typeface="Traditional Arabic" pitchFamily="2" charset="-78"/>
              </a:rPr>
              <a:t>زيادة التحصيل العلمي والثقافة العلمية</a:t>
            </a:r>
          </a:p>
          <a:p>
            <a:r>
              <a:rPr lang="ar-SA" sz="3600" dirty="0" smtClean="0">
                <a:cs typeface="Traditional Arabic" pitchFamily="2" charset="-78"/>
              </a:rPr>
              <a:t>تنمية الاتجاه نحو العلوم والاتجاه العلمي</a:t>
            </a:r>
          </a:p>
          <a:p>
            <a:r>
              <a:rPr lang="ar-SA" sz="3600" dirty="0" smtClean="0">
                <a:cs typeface="Traditional Arabic" pitchFamily="2" charset="-78"/>
              </a:rPr>
              <a:t>تنمية مهارات:</a:t>
            </a:r>
          </a:p>
          <a:p>
            <a:pPr>
              <a:buNone/>
            </a:pPr>
            <a:r>
              <a:rPr lang="ar-SA" sz="3600" dirty="0" smtClean="0">
                <a:cs typeface="Traditional Arabic" pitchFamily="2" charset="-78"/>
              </a:rPr>
              <a:t>		-  الاستقصاء</a:t>
            </a:r>
          </a:p>
          <a:p>
            <a:pPr>
              <a:buNone/>
            </a:pPr>
            <a:r>
              <a:rPr lang="ar-SA" sz="3600" dirty="0" smtClean="0">
                <a:cs typeface="Traditional Arabic" pitchFamily="2" charset="-78"/>
              </a:rPr>
              <a:t>		-  التفكير الناقد والتفكير الابداعي</a:t>
            </a:r>
          </a:p>
          <a:p>
            <a:pPr>
              <a:buNone/>
            </a:pPr>
            <a:r>
              <a:rPr lang="ar-SA" sz="3600" dirty="0" smtClean="0">
                <a:cs typeface="Traditional Arabic" pitchFamily="2" charset="-78"/>
              </a:rPr>
              <a:t>		-  ما وراء المعرفة</a:t>
            </a:r>
          </a:p>
          <a:p>
            <a:pPr>
              <a:buNone/>
            </a:pPr>
            <a:r>
              <a:rPr lang="ar-SA" sz="3600" dirty="0" smtClean="0">
                <a:cs typeface="Traditional Arabic" pitchFamily="2" charset="-78"/>
              </a:rPr>
              <a:t>		-  الحوار والجدل </a:t>
            </a:r>
          </a:p>
          <a:p>
            <a:pPr>
              <a:buNone/>
            </a:pPr>
            <a:r>
              <a:rPr lang="ar-SA" sz="3600" dirty="0" smtClean="0">
                <a:cs typeface="Traditional Arabic" pitchFamily="2" charset="-78"/>
              </a:rPr>
              <a:t>		</a:t>
            </a:r>
          </a:p>
          <a:p>
            <a:endParaRPr lang="ar-SA" sz="3600" dirty="0" smtClean="0">
              <a:cs typeface="Traditional Arabic" pitchFamily="2" charset="-78"/>
            </a:endParaRPr>
          </a:p>
          <a:p>
            <a:endParaRPr lang="ar-SA" dirty="0"/>
          </a:p>
        </p:txBody>
      </p:sp>
      <p:grpSp>
        <p:nvGrpSpPr>
          <p:cNvPr id="4" name="Group 5"/>
          <p:cNvGrpSpPr>
            <a:grpSpLocks/>
          </p:cNvGrpSpPr>
          <p:nvPr/>
        </p:nvGrpSpPr>
        <p:grpSpPr bwMode="auto">
          <a:xfrm>
            <a:off x="7972425" y="349250"/>
            <a:ext cx="1143000" cy="6159500"/>
            <a:chOff x="7929618" y="269630"/>
            <a:chExt cx="1142976" cy="6159766"/>
          </a:xfrm>
        </p:grpSpPr>
        <p:pic>
          <p:nvPicPr>
            <p:cNvPr id="5" name="Picture 6"/>
            <p:cNvPicPr>
              <a:picLocks noChangeAspect="1" noChangeArrowheads="1"/>
            </p:cNvPicPr>
            <p:nvPr/>
          </p:nvPicPr>
          <p:blipFill>
            <a:blip r:embed="rId2" cstate="print"/>
            <a:srcRect/>
            <a:stretch>
              <a:fillRect/>
            </a:stretch>
          </p:blipFill>
          <p:spPr bwMode="auto">
            <a:xfrm>
              <a:off x="7929618" y="269630"/>
              <a:ext cx="1142976" cy="1142976"/>
            </a:xfrm>
            <a:prstGeom prst="rect">
              <a:avLst/>
            </a:prstGeom>
            <a:noFill/>
            <a:ln w="9525">
              <a:noFill/>
              <a:miter lim="800000"/>
              <a:headEnd/>
              <a:tailEnd/>
            </a:ln>
          </p:spPr>
        </p:pic>
        <p:sp>
          <p:nvSpPr>
            <p:cNvPr id="6" name="TextBox 5"/>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a:latin typeface="Calibri" pitchFamily="34" charset="0"/>
                </a:rPr>
                <a:t>K</a:t>
              </a:r>
            </a:p>
            <a:p>
              <a:pPr algn="l"/>
              <a:r>
                <a:rPr lang="en-US" sz="1600" b="1">
                  <a:latin typeface="Calibri" pitchFamily="34" charset="0"/>
                </a:rPr>
                <a:t>I</a:t>
              </a:r>
            </a:p>
            <a:p>
              <a:pPr algn="l"/>
              <a:r>
                <a:rPr lang="en-US" sz="1600" b="1">
                  <a:latin typeface="Calibri" pitchFamily="34" charset="0"/>
                </a:rPr>
                <a:t>N</a:t>
              </a:r>
            </a:p>
            <a:p>
              <a:pPr algn="l"/>
              <a:r>
                <a:rPr lang="en-US" sz="1600" b="1">
                  <a:latin typeface="Calibri" pitchFamily="34" charset="0"/>
                </a:rPr>
                <a:t>G</a:t>
              </a:r>
            </a:p>
            <a:p>
              <a:pPr algn="l"/>
              <a:endParaRPr lang="en-US" sz="1600" b="1">
                <a:latin typeface="Calibri" pitchFamily="34" charset="0"/>
              </a:endParaRPr>
            </a:p>
            <a:p>
              <a:pPr algn="l"/>
              <a:r>
                <a:rPr lang="en-US" sz="1600" b="1">
                  <a:latin typeface="Calibri" pitchFamily="34" charset="0"/>
                </a:rPr>
                <a:t>S</a:t>
              </a:r>
            </a:p>
            <a:p>
              <a:pPr algn="l"/>
              <a:r>
                <a:rPr lang="en-US" sz="1600" b="1">
                  <a:latin typeface="Calibri" pitchFamily="34" charset="0"/>
                </a:rPr>
                <a:t>A</a:t>
              </a:r>
            </a:p>
            <a:p>
              <a:pPr algn="l"/>
              <a:r>
                <a:rPr lang="en-US" sz="1600" b="1">
                  <a:latin typeface="Calibri" pitchFamily="34" charset="0"/>
                </a:rPr>
                <a:t>U</a:t>
              </a:r>
            </a:p>
            <a:p>
              <a:pPr algn="l"/>
              <a:r>
                <a:rPr lang="en-US" sz="1600" b="1">
                  <a:latin typeface="Calibri" pitchFamily="34" charset="0"/>
                </a:rPr>
                <a:t>D</a:t>
              </a:r>
            </a:p>
            <a:p>
              <a:pPr algn="l"/>
              <a:endParaRPr lang="en-US" sz="1600" b="1">
                <a:latin typeface="Calibri" pitchFamily="34" charset="0"/>
              </a:endParaRPr>
            </a:p>
            <a:p>
              <a:pPr algn="l"/>
              <a:r>
                <a:rPr lang="en-US" sz="1600" b="1">
                  <a:latin typeface="Calibri" pitchFamily="34" charset="0"/>
                </a:rPr>
                <a:t>U</a:t>
              </a:r>
            </a:p>
            <a:p>
              <a:pPr algn="l"/>
              <a:r>
                <a:rPr lang="en-US" sz="1600" b="1">
                  <a:latin typeface="Calibri" pitchFamily="34" charset="0"/>
                </a:rPr>
                <a:t>N</a:t>
              </a:r>
            </a:p>
            <a:p>
              <a:pPr algn="l"/>
              <a:r>
                <a:rPr lang="en-US" sz="1600" b="1">
                  <a:latin typeface="Calibri" pitchFamily="34" charset="0"/>
                </a:rPr>
                <a:t>I</a:t>
              </a:r>
            </a:p>
            <a:p>
              <a:pPr algn="l"/>
              <a:r>
                <a:rPr lang="en-US" sz="1600" b="1">
                  <a:latin typeface="Calibri" pitchFamily="34" charset="0"/>
                </a:rPr>
                <a:t>V</a:t>
              </a:r>
            </a:p>
            <a:p>
              <a:pPr algn="l"/>
              <a:r>
                <a:rPr lang="en-US" sz="1600" b="1">
                  <a:latin typeface="Calibri" pitchFamily="34" charset="0"/>
                </a:rPr>
                <a:t>E</a:t>
              </a:r>
            </a:p>
            <a:p>
              <a:pPr algn="l"/>
              <a:r>
                <a:rPr lang="en-US" sz="1600" b="1">
                  <a:latin typeface="Calibri" pitchFamily="34" charset="0"/>
                </a:rPr>
                <a:t>R</a:t>
              </a:r>
            </a:p>
            <a:p>
              <a:pPr algn="l"/>
              <a:r>
                <a:rPr lang="en-US" sz="1600" b="1">
                  <a:latin typeface="Calibri" pitchFamily="34" charset="0"/>
                </a:rPr>
                <a:t>S</a:t>
              </a:r>
            </a:p>
            <a:p>
              <a:pPr algn="l"/>
              <a:r>
                <a:rPr lang="en-US" sz="1600" b="1">
                  <a:latin typeface="Calibri" pitchFamily="34" charset="0"/>
                </a:rPr>
                <a:t>I</a:t>
              </a:r>
            </a:p>
            <a:p>
              <a:pPr algn="l"/>
              <a:r>
                <a:rPr lang="en-US" sz="1600" b="1">
                  <a:latin typeface="Calibri" pitchFamily="34" charset="0"/>
                </a:rPr>
                <a:t>T</a:t>
              </a:r>
            </a:p>
            <a:p>
              <a:pPr algn="l"/>
              <a:r>
                <a:rPr lang="en-US" sz="1600" b="1">
                  <a:latin typeface="Calibri" pitchFamily="34" charset="0"/>
                </a:rPr>
                <a:t>Y</a:t>
              </a:r>
              <a:endParaRPr lang="ar-SA" sz="1600" b="1">
                <a:latin typeface="Calibri" pitchFamily="34" charset="0"/>
              </a:endParaRPr>
            </a:p>
          </p:txBody>
        </p:sp>
      </p:grpSp>
      <p:sp>
        <p:nvSpPr>
          <p:cNvPr id="7" name="Rectangle 8"/>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4"/>
            <a:ext cx="8001056" cy="642942"/>
          </a:xfrm>
        </p:spPr>
        <p:txBody>
          <a:bodyPr/>
          <a:lstStyle/>
          <a:p>
            <a:r>
              <a:rPr lang="ar-SA" sz="3200" b="1" dirty="0" smtClean="0">
                <a:solidFill>
                  <a:schemeClr val="tx2">
                    <a:lumMod val="75000"/>
                  </a:schemeClr>
                </a:solidFill>
                <a:latin typeface="Arabic Typesetting" pitchFamily="66" charset="-78"/>
                <a:cs typeface="Traditional Arabic" pitchFamily="2" charset="-78"/>
              </a:rPr>
              <a:t>نشاط دور المعلم: </a:t>
            </a:r>
            <a:r>
              <a:rPr lang="ar-SA" sz="3200" dirty="0" smtClean="0">
                <a:latin typeface="Arabic Typesetting" pitchFamily="66" charset="-78"/>
                <a:cs typeface="Traditional Arabic" pitchFamily="2" charset="-78"/>
              </a:rPr>
              <a:t>التحقيق في وفاة السيد علي علوك</a:t>
            </a:r>
            <a:endParaRPr lang="ar-SA" sz="3200" b="1" dirty="0">
              <a:solidFill>
                <a:schemeClr val="tx2">
                  <a:lumMod val="75000"/>
                </a:schemeClr>
              </a:solidFill>
              <a:latin typeface="Arabic Typesetting" pitchFamily="66" charset="-78"/>
              <a:cs typeface="Traditional Arabic" pitchFamily="2" charset="-78"/>
            </a:endParaRPr>
          </a:p>
        </p:txBody>
      </p:sp>
      <p:sp>
        <p:nvSpPr>
          <p:cNvPr id="9" name="Content Placeholder 8"/>
          <p:cNvSpPr>
            <a:spLocks noGrp="1"/>
          </p:cNvSpPr>
          <p:nvPr>
            <p:ph idx="1"/>
          </p:nvPr>
        </p:nvSpPr>
        <p:spPr>
          <a:xfrm>
            <a:off x="179512" y="500042"/>
            <a:ext cx="8784976" cy="5810988"/>
          </a:xfrm>
        </p:spPr>
        <p:txBody>
          <a:bodyPr/>
          <a:lstStyle/>
          <a:p>
            <a:pPr marL="182563" indent="0" algn="just">
              <a:spcBef>
                <a:spcPts val="0"/>
              </a:spcBef>
              <a:buNone/>
            </a:pPr>
            <a:r>
              <a:rPr lang="ar-SA" sz="2400" dirty="0" smtClean="0">
                <a:latin typeface="Arabic Typesetting" pitchFamily="66" charset="-78"/>
                <a:cs typeface="Traditional Arabic" pitchFamily="2" charset="-78"/>
              </a:rPr>
              <a:t>السيد علي علوك في منتصف الأربعينات غني فاحش الثراء ومعروف بطبيعته الانعزالية حيث دوما يتجنب الإختلاط بالناس نظرا لطبيعته القلقة بالإضافة لخوفه المفاجئ والسريع. يعاني السيد علي علوك من ارتفاع نسبة الكوليسترول في الدم بالإضافة الى مرضه النفسي الذي يوهمه دائما أن الآخرين يتآمرون سراً على قتله مما يدفعه إلى طرد الخدم الذين عملوا لديه لفترة طويلة خوفا من أن يتآمروا سرا على قتله. يتناول السيد علي علوك على العشاء يومياً وجبة معتادة هي: قطعتا لحم ستيك مطبوخة جزئياً وثمرتا بطاطس مشوية في الفرن مع اللبنة و1/2 لتر من عصير العنب الأحمر. عند وصولك إلى ساحة الجريمة أخبرك الشرطي أن خادم السيد علي علوك وجده ميتاً في بيته في الصباح الباكر. في الليلة السابقة للجريمة وبعد أن أعد طباخ السيد علي علوك العشاء المعتاد استأذن لينصرف مبكراً وذلك لكي يتجنب العودة لمنزله خلال العاصفة القوية التي كانت على وشك أن تهب ليلاً.  وإبان عودته في الصباح الباكر وجد السيد علي علوك ملقىً أرضا على وجهه في غرفة الطعام. بالنظر حولك في غرفة الطعام بدأت عملية التحقيق، وكان أول ما شاهدت هو زجاج النافذة الذي كان مكسرًا وملقىً على الأرض والنافذة التي كانت مفتوحة على مصراعيها كما لو أنها فتحت عنوة من الخارج . بدا واضحا على جسد السيد علي علوك بعض الكدمات والجروح وكان جسده ممدا على وجهه بجانب المائدة مع وجود بقعة حمراء كبيرة بداية من تحت الجثة تصل الى السجادة. على طاولة الطعام بجانب قطعة اللحم (ستيك) المأكولة جزئيا توجد زجاجة عصير العنب المفتوحة. كرسي الطاولة كان ملقى على الأرض بجانب الجثة وتحت الطاولة كان هناك سكين ملطخة ببقع حمراء.</a:t>
            </a:r>
          </a:p>
          <a:p>
            <a:pPr marL="182563" indent="0" algn="just">
              <a:spcBef>
                <a:spcPts val="0"/>
              </a:spcBef>
              <a:buNone/>
            </a:pPr>
            <a:r>
              <a:rPr lang="ar-SA" sz="2400" dirty="0" smtClean="0">
                <a:latin typeface="Arabic Typesetting" pitchFamily="66" charset="-78"/>
                <a:cs typeface="Traditional Arabic" pitchFamily="2" charset="-78"/>
              </a:rPr>
              <a:t>بناءً على هذه المشاهدات الأولية كون نتيجة مبدئية حول ما يمكن أن يكون قد حدث للسيد على علوك مع تدعيم النتيجة التي وصلت إليها بالأدلة ما أمكن. </a:t>
            </a:r>
            <a:endParaRPr lang="en-US" sz="2400" dirty="0" smtClean="0">
              <a:latin typeface="Arabic Typesetting" pitchFamily="66" charset="-78"/>
              <a:cs typeface="Traditional Arabic" pitchFamily="2" charset="-78"/>
            </a:endParaRPr>
          </a:p>
          <a:p>
            <a:pPr marL="182563" indent="0">
              <a:buNone/>
            </a:pPr>
            <a:endParaRPr lang="en-US" sz="2400" dirty="0" smtClean="0">
              <a:latin typeface="Arabic Typesetting" pitchFamily="66" charset="-78"/>
              <a:cs typeface="Arabic Typesetting" pitchFamily="66" charset="-78"/>
            </a:endParaRPr>
          </a:p>
          <a:p>
            <a:pPr algn="ctr">
              <a:buNone/>
            </a:pPr>
            <a:endParaRPr lang="ar-SA"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pPr eaLnBrk="1" hangingPunct="1">
              <a:buFont typeface="Arial" charset="0"/>
              <a:buNone/>
            </a:pPr>
            <a:r>
              <a:rPr lang="ar-SA" dirty="0" smtClean="0"/>
              <a:t>		</a:t>
            </a:r>
          </a:p>
          <a:p>
            <a:pPr eaLnBrk="1" hangingPunct="1">
              <a:buFont typeface="Arial" charset="0"/>
              <a:buNone/>
            </a:pPr>
            <a:endParaRPr lang="ar-SA" dirty="0" smtClean="0"/>
          </a:p>
          <a:p>
            <a:pPr algn="ctr" eaLnBrk="1" hangingPunct="1">
              <a:buFont typeface="Arial" charset="0"/>
              <a:buNone/>
            </a:pPr>
            <a:r>
              <a:rPr lang="ar-SA" sz="4400" dirty="0" smtClean="0"/>
              <a:t>شكرا لحسن استماعكم</a:t>
            </a:r>
          </a:p>
        </p:txBody>
      </p:sp>
      <p:grpSp>
        <p:nvGrpSpPr>
          <p:cNvPr id="18435" name="Group 3"/>
          <p:cNvGrpSpPr>
            <a:grpSpLocks/>
          </p:cNvGrpSpPr>
          <p:nvPr/>
        </p:nvGrpSpPr>
        <p:grpSpPr bwMode="auto">
          <a:xfrm>
            <a:off x="7972425" y="349250"/>
            <a:ext cx="1143000" cy="6159500"/>
            <a:chOff x="7929618" y="269630"/>
            <a:chExt cx="1142976" cy="6159766"/>
          </a:xfrm>
        </p:grpSpPr>
        <p:pic>
          <p:nvPicPr>
            <p:cNvPr id="18437" name="Picture 4"/>
            <p:cNvPicPr>
              <a:picLocks noChangeAspect="1" noChangeArrowheads="1"/>
            </p:cNvPicPr>
            <p:nvPr/>
          </p:nvPicPr>
          <p:blipFill>
            <a:blip r:embed="rId2" cstate="print"/>
            <a:srcRect/>
            <a:stretch>
              <a:fillRect/>
            </a:stretch>
          </p:blipFill>
          <p:spPr bwMode="auto">
            <a:xfrm>
              <a:off x="7929618" y="269630"/>
              <a:ext cx="1142976" cy="1142976"/>
            </a:xfrm>
            <a:prstGeom prst="rect">
              <a:avLst/>
            </a:prstGeom>
            <a:noFill/>
            <a:ln w="9525">
              <a:noFill/>
              <a:miter lim="800000"/>
              <a:headEnd/>
              <a:tailEnd/>
            </a:ln>
          </p:spPr>
        </p:pic>
        <p:sp>
          <p:nvSpPr>
            <p:cNvPr id="18438" name="TextBox 4"/>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a:latin typeface="Calibri" pitchFamily="34" charset="0"/>
                </a:rPr>
                <a:t>K</a:t>
              </a:r>
            </a:p>
            <a:p>
              <a:pPr algn="l"/>
              <a:r>
                <a:rPr lang="en-US" sz="1600" b="1">
                  <a:latin typeface="Calibri" pitchFamily="34" charset="0"/>
                </a:rPr>
                <a:t>I</a:t>
              </a:r>
            </a:p>
            <a:p>
              <a:pPr algn="l"/>
              <a:r>
                <a:rPr lang="en-US" sz="1600" b="1">
                  <a:latin typeface="Calibri" pitchFamily="34" charset="0"/>
                </a:rPr>
                <a:t>N</a:t>
              </a:r>
            </a:p>
            <a:p>
              <a:pPr algn="l"/>
              <a:r>
                <a:rPr lang="en-US" sz="1600" b="1">
                  <a:latin typeface="Calibri" pitchFamily="34" charset="0"/>
                </a:rPr>
                <a:t>G</a:t>
              </a:r>
            </a:p>
            <a:p>
              <a:pPr algn="l"/>
              <a:endParaRPr lang="en-US" sz="1600" b="1">
                <a:latin typeface="Calibri" pitchFamily="34" charset="0"/>
              </a:endParaRPr>
            </a:p>
            <a:p>
              <a:pPr algn="l"/>
              <a:r>
                <a:rPr lang="en-US" sz="1600" b="1">
                  <a:latin typeface="Calibri" pitchFamily="34" charset="0"/>
                </a:rPr>
                <a:t>S</a:t>
              </a:r>
            </a:p>
            <a:p>
              <a:pPr algn="l"/>
              <a:r>
                <a:rPr lang="en-US" sz="1600" b="1">
                  <a:latin typeface="Calibri" pitchFamily="34" charset="0"/>
                </a:rPr>
                <a:t>A</a:t>
              </a:r>
            </a:p>
            <a:p>
              <a:pPr algn="l"/>
              <a:r>
                <a:rPr lang="en-US" sz="1600" b="1">
                  <a:latin typeface="Calibri" pitchFamily="34" charset="0"/>
                </a:rPr>
                <a:t>U</a:t>
              </a:r>
            </a:p>
            <a:p>
              <a:pPr algn="l"/>
              <a:r>
                <a:rPr lang="en-US" sz="1600" b="1">
                  <a:latin typeface="Calibri" pitchFamily="34" charset="0"/>
                </a:rPr>
                <a:t>D</a:t>
              </a:r>
            </a:p>
            <a:p>
              <a:pPr algn="l"/>
              <a:endParaRPr lang="en-US" sz="1600" b="1">
                <a:latin typeface="Calibri" pitchFamily="34" charset="0"/>
              </a:endParaRPr>
            </a:p>
            <a:p>
              <a:pPr algn="l"/>
              <a:r>
                <a:rPr lang="en-US" sz="1600" b="1">
                  <a:latin typeface="Calibri" pitchFamily="34" charset="0"/>
                </a:rPr>
                <a:t>U</a:t>
              </a:r>
            </a:p>
            <a:p>
              <a:pPr algn="l"/>
              <a:r>
                <a:rPr lang="en-US" sz="1600" b="1">
                  <a:latin typeface="Calibri" pitchFamily="34" charset="0"/>
                </a:rPr>
                <a:t>N</a:t>
              </a:r>
            </a:p>
            <a:p>
              <a:pPr algn="l"/>
              <a:r>
                <a:rPr lang="en-US" sz="1600" b="1">
                  <a:latin typeface="Calibri" pitchFamily="34" charset="0"/>
                </a:rPr>
                <a:t>I</a:t>
              </a:r>
            </a:p>
            <a:p>
              <a:pPr algn="l"/>
              <a:r>
                <a:rPr lang="en-US" sz="1600" b="1">
                  <a:latin typeface="Calibri" pitchFamily="34" charset="0"/>
                </a:rPr>
                <a:t>V</a:t>
              </a:r>
            </a:p>
            <a:p>
              <a:pPr algn="l"/>
              <a:r>
                <a:rPr lang="en-US" sz="1600" b="1">
                  <a:latin typeface="Calibri" pitchFamily="34" charset="0"/>
                </a:rPr>
                <a:t>E</a:t>
              </a:r>
            </a:p>
            <a:p>
              <a:pPr algn="l"/>
              <a:r>
                <a:rPr lang="en-US" sz="1600" b="1">
                  <a:latin typeface="Calibri" pitchFamily="34" charset="0"/>
                </a:rPr>
                <a:t>R</a:t>
              </a:r>
            </a:p>
            <a:p>
              <a:pPr algn="l"/>
              <a:r>
                <a:rPr lang="en-US" sz="1600" b="1">
                  <a:latin typeface="Calibri" pitchFamily="34" charset="0"/>
                </a:rPr>
                <a:t>S</a:t>
              </a:r>
            </a:p>
            <a:p>
              <a:pPr algn="l"/>
              <a:r>
                <a:rPr lang="en-US" sz="1600" b="1">
                  <a:latin typeface="Calibri" pitchFamily="34" charset="0"/>
                </a:rPr>
                <a:t>I</a:t>
              </a:r>
            </a:p>
            <a:p>
              <a:pPr algn="l"/>
              <a:r>
                <a:rPr lang="en-US" sz="1600" b="1">
                  <a:latin typeface="Calibri" pitchFamily="34" charset="0"/>
                </a:rPr>
                <a:t>T</a:t>
              </a:r>
            </a:p>
            <a:p>
              <a:pPr algn="l"/>
              <a:r>
                <a:rPr lang="en-US" sz="1600" b="1">
                  <a:latin typeface="Calibri" pitchFamily="34" charset="0"/>
                </a:rPr>
                <a:t>Y</a:t>
              </a:r>
              <a:endParaRPr lang="ar-SA" sz="1600" b="1">
                <a:latin typeface="Calibri" pitchFamily="34" charset="0"/>
              </a:endParaRPr>
            </a:p>
          </p:txBody>
        </p:sp>
      </p:grpSp>
      <p:sp>
        <p:nvSpPr>
          <p:cNvPr id="18436" name="Rectangle 6"/>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85813"/>
            <a:ext cx="8229600" cy="1143000"/>
          </a:xfrm>
        </p:spPr>
        <p:txBody>
          <a:bodyPr/>
          <a:lstStyle/>
          <a:p>
            <a:pPr eaLnBrk="1" hangingPunct="1"/>
            <a:r>
              <a:rPr lang="ar-SA" dirty="0" smtClean="0">
                <a:latin typeface="Arabic Typesetting" pitchFamily="66" charset="-78"/>
                <a:cs typeface="Arabic Typesetting" pitchFamily="66" charset="-78"/>
              </a:rPr>
              <a:t>البداية</a:t>
            </a:r>
          </a:p>
        </p:txBody>
      </p:sp>
      <p:sp>
        <p:nvSpPr>
          <p:cNvPr id="3" name="Content Placeholder 2"/>
          <p:cNvSpPr>
            <a:spLocks noGrp="1"/>
          </p:cNvSpPr>
          <p:nvPr>
            <p:ph idx="1"/>
          </p:nvPr>
        </p:nvSpPr>
        <p:spPr>
          <a:xfrm>
            <a:off x="1785938" y="2171700"/>
            <a:ext cx="5715000" cy="3186126"/>
          </a:xfrm>
        </p:spPr>
        <p:txBody>
          <a:bodyPr rtlCol="1">
            <a:normAutofit/>
          </a:bodyPr>
          <a:lstStyle/>
          <a:p>
            <a:pPr algn="ctr" eaLnBrk="1" fontAlgn="auto" hangingPunct="1">
              <a:spcAft>
                <a:spcPts val="0"/>
              </a:spcAft>
              <a:buNone/>
              <a:defRPr/>
            </a:pPr>
            <a:r>
              <a:rPr lang="ar-SA" sz="4000" dirty="0" smtClean="0">
                <a:latin typeface="Arabic Typesetting" pitchFamily="66" charset="-78"/>
                <a:cs typeface="Traditional Arabic" pitchFamily="2" charset="-78"/>
              </a:rPr>
              <a:t>مقولة فروستر:</a:t>
            </a:r>
          </a:p>
          <a:p>
            <a:pPr marL="96838" indent="-1588" algn="ctr" rtl="0">
              <a:buNone/>
            </a:pPr>
            <a:r>
              <a:rPr lang="en-US" dirty="0" smtClean="0"/>
              <a:t>“How can I know what I think until I see what I say” </a:t>
            </a:r>
          </a:p>
          <a:p>
            <a:pPr marL="96838" indent="-1588" algn="ctr" rtl="0">
              <a:lnSpc>
                <a:spcPct val="150000"/>
              </a:lnSpc>
              <a:buNone/>
            </a:pPr>
            <a:r>
              <a:rPr lang="en-US" dirty="0" smtClean="0"/>
              <a:t>(</a:t>
            </a:r>
            <a:r>
              <a:rPr lang="en-US" sz="2400" dirty="0" smtClean="0"/>
              <a:t>Auden, 1962</a:t>
            </a:r>
            <a:r>
              <a:rPr lang="en-US" dirty="0" smtClean="0"/>
              <a:t>)</a:t>
            </a:r>
            <a:endParaRPr lang="ar-SA" dirty="0"/>
          </a:p>
        </p:txBody>
      </p:sp>
      <p:grpSp>
        <p:nvGrpSpPr>
          <p:cNvPr id="4100" name="Group 3"/>
          <p:cNvGrpSpPr>
            <a:grpSpLocks/>
          </p:cNvGrpSpPr>
          <p:nvPr/>
        </p:nvGrpSpPr>
        <p:grpSpPr bwMode="auto">
          <a:xfrm>
            <a:off x="7972425" y="349250"/>
            <a:ext cx="1143000" cy="6159500"/>
            <a:chOff x="7929618" y="269630"/>
            <a:chExt cx="1142976" cy="6159766"/>
          </a:xfrm>
        </p:grpSpPr>
        <p:pic>
          <p:nvPicPr>
            <p:cNvPr id="4102" name="Picture 4"/>
            <p:cNvPicPr>
              <a:picLocks noChangeAspect="1" noChangeArrowheads="1"/>
            </p:cNvPicPr>
            <p:nvPr/>
          </p:nvPicPr>
          <p:blipFill>
            <a:blip r:embed="rId3" cstate="print"/>
            <a:srcRect/>
            <a:stretch>
              <a:fillRect/>
            </a:stretch>
          </p:blipFill>
          <p:spPr bwMode="auto">
            <a:xfrm>
              <a:off x="7929618" y="269630"/>
              <a:ext cx="1142976" cy="1142976"/>
            </a:xfrm>
            <a:prstGeom prst="rect">
              <a:avLst/>
            </a:prstGeom>
            <a:noFill/>
            <a:ln w="9525">
              <a:noFill/>
              <a:miter lim="800000"/>
              <a:headEnd/>
              <a:tailEnd/>
            </a:ln>
          </p:spPr>
        </p:pic>
        <p:sp>
          <p:nvSpPr>
            <p:cNvPr id="4103" name="TextBox 4"/>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dirty="0">
                  <a:latin typeface="Calibri" pitchFamily="34" charset="0"/>
                </a:rPr>
                <a:t>K</a:t>
              </a:r>
            </a:p>
            <a:p>
              <a:pPr algn="l"/>
              <a:r>
                <a:rPr lang="en-US" sz="1600" b="1" dirty="0">
                  <a:latin typeface="Calibri" pitchFamily="34" charset="0"/>
                </a:rPr>
                <a:t>I</a:t>
              </a:r>
            </a:p>
            <a:p>
              <a:pPr algn="l"/>
              <a:r>
                <a:rPr lang="en-US" sz="1600" b="1" dirty="0">
                  <a:latin typeface="Calibri" pitchFamily="34" charset="0"/>
                </a:rPr>
                <a:t>N</a:t>
              </a:r>
            </a:p>
            <a:p>
              <a:pPr algn="l"/>
              <a:r>
                <a:rPr lang="en-US" sz="1600" b="1" dirty="0">
                  <a:latin typeface="Calibri" pitchFamily="34" charset="0"/>
                </a:rPr>
                <a:t>G</a:t>
              </a:r>
            </a:p>
            <a:p>
              <a:pPr algn="l"/>
              <a:endParaRPr lang="en-US" sz="1600" b="1" dirty="0">
                <a:latin typeface="Calibri" pitchFamily="34" charset="0"/>
              </a:endParaRPr>
            </a:p>
            <a:p>
              <a:pPr algn="l"/>
              <a:r>
                <a:rPr lang="en-US" sz="1600" b="1" dirty="0">
                  <a:latin typeface="Calibri" pitchFamily="34" charset="0"/>
                </a:rPr>
                <a:t>S</a:t>
              </a:r>
            </a:p>
            <a:p>
              <a:pPr algn="l"/>
              <a:r>
                <a:rPr lang="en-US" sz="1600" b="1" dirty="0">
                  <a:latin typeface="Calibri" pitchFamily="34" charset="0"/>
                </a:rPr>
                <a:t>A</a:t>
              </a:r>
            </a:p>
            <a:p>
              <a:pPr algn="l"/>
              <a:r>
                <a:rPr lang="en-US" sz="1600" b="1" dirty="0">
                  <a:latin typeface="Calibri" pitchFamily="34" charset="0"/>
                </a:rPr>
                <a:t>U</a:t>
              </a:r>
            </a:p>
            <a:p>
              <a:pPr algn="l"/>
              <a:r>
                <a:rPr lang="en-US" sz="1600" b="1" dirty="0">
                  <a:latin typeface="Calibri" pitchFamily="34" charset="0"/>
                </a:rPr>
                <a:t>D</a:t>
              </a:r>
            </a:p>
            <a:p>
              <a:pPr algn="l"/>
              <a:endParaRPr lang="en-US" sz="1600" b="1" dirty="0">
                <a:latin typeface="Calibri" pitchFamily="34" charset="0"/>
              </a:endParaRPr>
            </a:p>
            <a:p>
              <a:pPr algn="l"/>
              <a:r>
                <a:rPr lang="en-US" sz="1600" b="1" dirty="0">
                  <a:latin typeface="Calibri" pitchFamily="34" charset="0"/>
                </a:rPr>
                <a:t>U</a:t>
              </a:r>
            </a:p>
            <a:p>
              <a:pPr algn="l"/>
              <a:r>
                <a:rPr lang="en-US" sz="1600" b="1" dirty="0">
                  <a:latin typeface="Calibri" pitchFamily="34" charset="0"/>
                </a:rPr>
                <a:t>N</a:t>
              </a:r>
            </a:p>
            <a:p>
              <a:pPr algn="l"/>
              <a:r>
                <a:rPr lang="en-US" sz="1600" b="1" dirty="0">
                  <a:latin typeface="Calibri" pitchFamily="34" charset="0"/>
                </a:rPr>
                <a:t>I</a:t>
              </a:r>
            </a:p>
            <a:p>
              <a:pPr algn="l"/>
              <a:r>
                <a:rPr lang="en-US" sz="1600" b="1" dirty="0">
                  <a:latin typeface="Calibri" pitchFamily="34" charset="0"/>
                </a:rPr>
                <a:t>V</a:t>
              </a:r>
            </a:p>
            <a:p>
              <a:pPr algn="l"/>
              <a:r>
                <a:rPr lang="en-US" sz="1600" b="1" dirty="0">
                  <a:latin typeface="Calibri" pitchFamily="34" charset="0"/>
                </a:rPr>
                <a:t>E</a:t>
              </a:r>
            </a:p>
            <a:p>
              <a:pPr algn="l"/>
              <a:r>
                <a:rPr lang="en-US" sz="1600" b="1" dirty="0">
                  <a:latin typeface="Calibri" pitchFamily="34" charset="0"/>
                </a:rPr>
                <a:t>R</a:t>
              </a:r>
            </a:p>
            <a:p>
              <a:pPr algn="l"/>
              <a:r>
                <a:rPr lang="en-US" sz="1600" b="1" dirty="0">
                  <a:latin typeface="Calibri" pitchFamily="34" charset="0"/>
                </a:rPr>
                <a:t>S</a:t>
              </a:r>
            </a:p>
            <a:p>
              <a:pPr algn="l"/>
              <a:r>
                <a:rPr lang="en-US" sz="1600" b="1" dirty="0">
                  <a:latin typeface="Calibri" pitchFamily="34" charset="0"/>
                </a:rPr>
                <a:t>I</a:t>
              </a:r>
            </a:p>
            <a:p>
              <a:pPr algn="l"/>
              <a:r>
                <a:rPr lang="en-US" sz="1600" b="1" dirty="0">
                  <a:latin typeface="Calibri" pitchFamily="34" charset="0"/>
                </a:rPr>
                <a:t>T</a:t>
              </a:r>
            </a:p>
            <a:p>
              <a:pPr algn="l"/>
              <a:r>
                <a:rPr lang="en-US" sz="1600" b="1" dirty="0">
                  <a:latin typeface="Calibri" pitchFamily="34" charset="0"/>
                </a:rPr>
                <a:t>Y</a:t>
              </a:r>
              <a:endParaRPr lang="ar-SA" sz="1600" b="1" dirty="0">
                <a:latin typeface="Calibri" pitchFamily="34" charset="0"/>
              </a:endParaRPr>
            </a:p>
          </p:txBody>
        </p:sp>
      </p:grpSp>
      <p:sp>
        <p:nvSpPr>
          <p:cNvPr id="4101" name="Rectangle 6"/>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14313"/>
            <a:ext cx="8229600" cy="1143000"/>
          </a:xfrm>
        </p:spPr>
        <p:txBody>
          <a:bodyPr/>
          <a:lstStyle/>
          <a:p>
            <a:pPr eaLnBrk="1" hangingPunct="1"/>
            <a:r>
              <a:rPr lang="ar-SA" dirty="0" smtClean="0">
                <a:latin typeface="Arabic Typesetting" pitchFamily="66" charset="-78"/>
                <a:cs typeface="Traditional Arabic" pitchFamily="2" charset="-78"/>
              </a:rPr>
              <a:t>أنواع ووظائف الكتابة</a:t>
            </a:r>
          </a:p>
        </p:txBody>
      </p:sp>
      <p:grpSp>
        <p:nvGrpSpPr>
          <p:cNvPr id="5124" name="Group 3"/>
          <p:cNvGrpSpPr>
            <a:grpSpLocks/>
          </p:cNvGrpSpPr>
          <p:nvPr/>
        </p:nvGrpSpPr>
        <p:grpSpPr bwMode="auto">
          <a:xfrm>
            <a:off x="7972425" y="349250"/>
            <a:ext cx="1143000" cy="6159500"/>
            <a:chOff x="7929618" y="269630"/>
            <a:chExt cx="1142976" cy="6159766"/>
          </a:xfrm>
        </p:grpSpPr>
        <p:pic>
          <p:nvPicPr>
            <p:cNvPr id="5126" name="Picture 4"/>
            <p:cNvPicPr>
              <a:picLocks noChangeAspect="1" noChangeArrowheads="1"/>
            </p:cNvPicPr>
            <p:nvPr/>
          </p:nvPicPr>
          <p:blipFill>
            <a:blip r:embed="rId3" cstate="print"/>
            <a:srcRect/>
            <a:stretch>
              <a:fillRect/>
            </a:stretch>
          </p:blipFill>
          <p:spPr bwMode="auto">
            <a:xfrm>
              <a:off x="7929618" y="269630"/>
              <a:ext cx="1142976" cy="1142976"/>
            </a:xfrm>
            <a:prstGeom prst="rect">
              <a:avLst/>
            </a:prstGeom>
            <a:noFill/>
            <a:ln w="9525">
              <a:noFill/>
              <a:miter lim="800000"/>
              <a:headEnd/>
              <a:tailEnd/>
            </a:ln>
          </p:spPr>
        </p:pic>
        <p:sp>
          <p:nvSpPr>
            <p:cNvPr id="5127" name="TextBox 4"/>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a:latin typeface="Calibri" pitchFamily="34" charset="0"/>
                </a:rPr>
                <a:t>K</a:t>
              </a:r>
            </a:p>
            <a:p>
              <a:pPr algn="l"/>
              <a:r>
                <a:rPr lang="en-US" sz="1600" b="1">
                  <a:latin typeface="Calibri" pitchFamily="34" charset="0"/>
                </a:rPr>
                <a:t>I</a:t>
              </a:r>
            </a:p>
            <a:p>
              <a:pPr algn="l"/>
              <a:r>
                <a:rPr lang="en-US" sz="1600" b="1">
                  <a:latin typeface="Calibri" pitchFamily="34" charset="0"/>
                </a:rPr>
                <a:t>N</a:t>
              </a:r>
            </a:p>
            <a:p>
              <a:pPr algn="l"/>
              <a:r>
                <a:rPr lang="en-US" sz="1600" b="1">
                  <a:latin typeface="Calibri" pitchFamily="34" charset="0"/>
                </a:rPr>
                <a:t>G</a:t>
              </a:r>
            </a:p>
            <a:p>
              <a:pPr algn="l"/>
              <a:endParaRPr lang="en-US" sz="1600" b="1">
                <a:latin typeface="Calibri" pitchFamily="34" charset="0"/>
              </a:endParaRPr>
            </a:p>
            <a:p>
              <a:pPr algn="l"/>
              <a:r>
                <a:rPr lang="en-US" sz="1600" b="1">
                  <a:latin typeface="Calibri" pitchFamily="34" charset="0"/>
                </a:rPr>
                <a:t>S</a:t>
              </a:r>
            </a:p>
            <a:p>
              <a:pPr algn="l"/>
              <a:r>
                <a:rPr lang="en-US" sz="1600" b="1">
                  <a:latin typeface="Calibri" pitchFamily="34" charset="0"/>
                </a:rPr>
                <a:t>A</a:t>
              </a:r>
            </a:p>
            <a:p>
              <a:pPr algn="l"/>
              <a:r>
                <a:rPr lang="en-US" sz="1600" b="1">
                  <a:latin typeface="Calibri" pitchFamily="34" charset="0"/>
                </a:rPr>
                <a:t>U</a:t>
              </a:r>
            </a:p>
            <a:p>
              <a:pPr algn="l"/>
              <a:r>
                <a:rPr lang="en-US" sz="1600" b="1">
                  <a:latin typeface="Calibri" pitchFamily="34" charset="0"/>
                </a:rPr>
                <a:t>D</a:t>
              </a:r>
            </a:p>
            <a:p>
              <a:pPr algn="l"/>
              <a:endParaRPr lang="en-US" sz="1600" b="1">
                <a:latin typeface="Calibri" pitchFamily="34" charset="0"/>
              </a:endParaRPr>
            </a:p>
            <a:p>
              <a:pPr algn="l"/>
              <a:r>
                <a:rPr lang="en-US" sz="1600" b="1">
                  <a:latin typeface="Calibri" pitchFamily="34" charset="0"/>
                </a:rPr>
                <a:t>U</a:t>
              </a:r>
            </a:p>
            <a:p>
              <a:pPr algn="l"/>
              <a:r>
                <a:rPr lang="en-US" sz="1600" b="1">
                  <a:latin typeface="Calibri" pitchFamily="34" charset="0"/>
                </a:rPr>
                <a:t>N</a:t>
              </a:r>
            </a:p>
            <a:p>
              <a:pPr algn="l"/>
              <a:r>
                <a:rPr lang="en-US" sz="1600" b="1">
                  <a:latin typeface="Calibri" pitchFamily="34" charset="0"/>
                </a:rPr>
                <a:t>I</a:t>
              </a:r>
            </a:p>
            <a:p>
              <a:pPr algn="l"/>
              <a:r>
                <a:rPr lang="en-US" sz="1600" b="1">
                  <a:latin typeface="Calibri" pitchFamily="34" charset="0"/>
                </a:rPr>
                <a:t>V</a:t>
              </a:r>
            </a:p>
            <a:p>
              <a:pPr algn="l"/>
              <a:r>
                <a:rPr lang="en-US" sz="1600" b="1">
                  <a:latin typeface="Calibri" pitchFamily="34" charset="0"/>
                </a:rPr>
                <a:t>E</a:t>
              </a:r>
            </a:p>
            <a:p>
              <a:pPr algn="l"/>
              <a:r>
                <a:rPr lang="en-US" sz="1600" b="1">
                  <a:latin typeface="Calibri" pitchFamily="34" charset="0"/>
                </a:rPr>
                <a:t>R</a:t>
              </a:r>
            </a:p>
            <a:p>
              <a:pPr algn="l"/>
              <a:r>
                <a:rPr lang="en-US" sz="1600" b="1">
                  <a:latin typeface="Calibri" pitchFamily="34" charset="0"/>
                </a:rPr>
                <a:t>S</a:t>
              </a:r>
            </a:p>
            <a:p>
              <a:pPr algn="l"/>
              <a:r>
                <a:rPr lang="en-US" sz="1600" b="1">
                  <a:latin typeface="Calibri" pitchFamily="34" charset="0"/>
                </a:rPr>
                <a:t>I</a:t>
              </a:r>
            </a:p>
            <a:p>
              <a:pPr algn="l"/>
              <a:r>
                <a:rPr lang="en-US" sz="1600" b="1">
                  <a:latin typeface="Calibri" pitchFamily="34" charset="0"/>
                </a:rPr>
                <a:t>T</a:t>
              </a:r>
            </a:p>
            <a:p>
              <a:pPr algn="l"/>
              <a:r>
                <a:rPr lang="en-US" sz="1600" b="1">
                  <a:latin typeface="Calibri" pitchFamily="34" charset="0"/>
                </a:rPr>
                <a:t>Y</a:t>
              </a:r>
              <a:endParaRPr lang="ar-SA" sz="1600" b="1">
                <a:latin typeface="Calibri" pitchFamily="34" charset="0"/>
              </a:endParaRPr>
            </a:p>
          </p:txBody>
        </p:sp>
      </p:grpSp>
      <p:sp>
        <p:nvSpPr>
          <p:cNvPr id="5125" name="Rectangle 6"/>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
        <p:nvSpPr>
          <p:cNvPr id="8" name="Content Placeholder 7"/>
          <p:cNvSpPr>
            <a:spLocks noGrp="1"/>
          </p:cNvSpPr>
          <p:nvPr>
            <p:ph idx="1"/>
          </p:nvPr>
        </p:nvSpPr>
        <p:spPr>
          <a:xfrm>
            <a:off x="214282" y="1428736"/>
            <a:ext cx="8001056" cy="4857784"/>
          </a:xfrm>
        </p:spPr>
        <p:txBody>
          <a:bodyPr/>
          <a:lstStyle/>
          <a:p>
            <a:pPr marL="900113" indent="0">
              <a:spcBef>
                <a:spcPts val="0"/>
              </a:spcBef>
              <a:buNone/>
            </a:pPr>
            <a:r>
              <a:rPr lang="ar-SA" sz="4000" dirty="0" smtClean="0">
                <a:latin typeface="Arabic Typesetting" pitchFamily="66" charset="-78"/>
                <a:cs typeface="Arabic Typesetting" pitchFamily="66" charset="-78"/>
              </a:rPr>
              <a:t>	</a:t>
            </a:r>
            <a:r>
              <a:rPr lang="ar-SA" sz="4000" dirty="0" smtClean="0">
                <a:latin typeface="Arabic Typesetting" pitchFamily="66" charset="-78"/>
                <a:cs typeface="Traditional Arabic" pitchFamily="2" charset="-78"/>
              </a:rPr>
              <a:t>عرف بريتون وزملاؤه (1975) ثلاثة أنواع </a:t>
            </a:r>
          </a:p>
          <a:p>
            <a:pPr marL="900113" indent="0">
              <a:spcBef>
                <a:spcPts val="0"/>
              </a:spcBef>
              <a:buNone/>
            </a:pPr>
            <a:r>
              <a:rPr lang="ar-SA" sz="4000" dirty="0" smtClean="0">
                <a:latin typeface="Arabic Typesetting" pitchFamily="66" charset="-78"/>
                <a:cs typeface="Traditional Arabic" pitchFamily="2" charset="-78"/>
              </a:rPr>
              <a:t>وظيفية للكتابة:</a:t>
            </a:r>
          </a:p>
          <a:p>
            <a:pPr marL="514350" indent="-514350">
              <a:spcBef>
                <a:spcPts val="0"/>
              </a:spcBef>
              <a:buFont typeface="+mj-lt"/>
              <a:buAutoNum type="arabicPeriod"/>
            </a:pPr>
            <a:r>
              <a:rPr lang="ar-SA" sz="4000" dirty="0" smtClean="0">
                <a:latin typeface="Arabic Typesetting" pitchFamily="66" charset="-78"/>
                <a:cs typeface="Traditional Arabic" pitchFamily="2" charset="-78"/>
              </a:rPr>
              <a:t> المعاملات الكتابية (</a:t>
            </a:r>
            <a:r>
              <a:rPr lang="en-US" dirty="0" smtClean="0">
                <a:latin typeface="Arabic Typesetting" pitchFamily="66" charset="-78"/>
                <a:cs typeface="Traditional Arabic" pitchFamily="2" charset="-78"/>
              </a:rPr>
              <a:t>Transactional</a:t>
            </a:r>
            <a:r>
              <a:rPr lang="ar-SA" sz="4000" dirty="0" smtClean="0">
                <a:latin typeface="Arabic Typesetting" pitchFamily="66" charset="-78"/>
                <a:cs typeface="Traditional Arabic" pitchFamily="2" charset="-78"/>
              </a:rPr>
              <a:t>) وهي التي تستخدم في توصيل ونقل المعلومات</a:t>
            </a:r>
          </a:p>
          <a:p>
            <a:pPr marL="514350" indent="-514350">
              <a:spcBef>
                <a:spcPts val="0"/>
              </a:spcBef>
              <a:buFont typeface="+mj-lt"/>
              <a:buAutoNum type="arabicPeriod"/>
            </a:pPr>
            <a:r>
              <a:rPr lang="ar-SA" sz="4000" dirty="0" smtClean="0">
                <a:latin typeface="Arabic Typesetting" pitchFamily="66" charset="-78"/>
                <a:cs typeface="Traditional Arabic" pitchFamily="2" charset="-78"/>
              </a:rPr>
              <a:t>الكتابة الجمالية (</a:t>
            </a:r>
            <a:r>
              <a:rPr lang="en-US" dirty="0" smtClean="0">
                <a:latin typeface="Arabic Typesetting" pitchFamily="66" charset="-78"/>
                <a:cs typeface="Traditional Arabic" pitchFamily="2" charset="-78"/>
              </a:rPr>
              <a:t>Poetic</a:t>
            </a:r>
            <a:r>
              <a:rPr lang="ar-SA" sz="4000" dirty="0" smtClean="0">
                <a:latin typeface="Arabic Typesetting" pitchFamily="66" charset="-78"/>
                <a:cs typeface="Traditional Arabic" pitchFamily="2" charset="-78"/>
              </a:rPr>
              <a:t>) وتستخدم في الشعر والنثر </a:t>
            </a:r>
          </a:p>
          <a:p>
            <a:pPr marL="514350" indent="-514350">
              <a:spcBef>
                <a:spcPts val="0"/>
              </a:spcBef>
              <a:buFont typeface="+mj-lt"/>
              <a:buAutoNum type="arabicPeriod"/>
            </a:pPr>
            <a:r>
              <a:rPr lang="ar-SA" sz="4000" dirty="0" smtClean="0">
                <a:latin typeface="Arabic Typesetting" pitchFamily="66" charset="-78"/>
                <a:cs typeface="Traditional Arabic" pitchFamily="2" charset="-78"/>
              </a:rPr>
              <a:t>الكتابة التوضيحية (</a:t>
            </a:r>
            <a:r>
              <a:rPr lang="en-US" dirty="0" smtClean="0">
                <a:latin typeface="Arabic Typesetting" pitchFamily="66" charset="-78"/>
                <a:cs typeface="Traditional Arabic" pitchFamily="2" charset="-78"/>
              </a:rPr>
              <a:t>Expressive</a:t>
            </a:r>
            <a:r>
              <a:rPr lang="ar-SA" sz="4000" dirty="0" smtClean="0">
                <a:latin typeface="Arabic Typesetting" pitchFamily="66" charset="-78"/>
                <a:cs typeface="Traditional Arabic" pitchFamily="2" charset="-78"/>
              </a:rPr>
              <a:t>) وتستخدم في الاستكشاف والتأمل في الأفكار</a:t>
            </a:r>
            <a:endParaRPr lang="fr-FR" sz="4000" dirty="0" smtClean="0">
              <a:latin typeface="Arabic Typesetting" pitchFamily="66" charset="-78"/>
              <a:cs typeface="Traditional Arabic"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14313"/>
            <a:ext cx="8229600" cy="1143000"/>
          </a:xfrm>
        </p:spPr>
        <p:txBody>
          <a:bodyPr/>
          <a:lstStyle/>
          <a:p>
            <a:pPr eaLnBrk="1" hangingPunct="1"/>
            <a:r>
              <a:rPr lang="ar-SA" b="1" dirty="0" smtClean="0">
                <a:latin typeface="Arabic Typesetting" pitchFamily="66" charset="-78"/>
                <a:cs typeface="Traditional Arabic" pitchFamily="2" charset="-78"/>
              </a:rPr>
              <a:t>مفهوم المعرفة</a:t>
            </a:r>
          </a:p>
        </p:txBody>
      </p:sp>
      <p:sp>
        <p:nvSpPr>
          <p:cNvPr id="8195" name="Content Placeholder 2"/>
          <p:cNvSpPr>
            <a:spLocks noGrp="1"/>
          </p:cNvSpPr>
          <p:nvPr>
            <p:ph idx="1"/>
          </p:nvPr>
        </p:nvSpPr>
        <p:spPr>
          <a:xfrm>
            <a:off x="428596" y="1214438"/>
            <a:ext cx="7500938" cy="4929206"/>
          </a:xfrm>
          <a:ln>
            <a:solidFill>
              <a:schemeClr val="tx1"/>
            </a:solidFill>
            <a:prstDash val="dashDot"/>
          </a:ln>
        </p:spPr>
        <p:txBody>
          <a:bodyPr/>
          <a:lstStyle/>
          <a:p>
            <a:pPr marL="269875" indent="-269875" algn="just" eaLnBrk="1" hangingPunct="1">
              <a:lnSpc>
                <a:spcPct val="110000"/>
              </a:lnSpc>
              <a:spcBef>
                <a:spcPct val="0"/>
              </a:spcBef>
              <a:buNone/>
            </a:pPr>
            <a:r>
              <a:rPr lang="ar-SA" dirty="0" smtClean="0"/>
              <a:t>	</a:t>
            </a:r>
            <a:r>
              <a:rPr lang="ar-SA" sz="4000" dirty="0" smtClean="0">
                <a:cs typeface="Traditional Arabic" pitchFamily="2" charset="-78"/>
              </a:rPr>
              <a:t>"</a:t>
            </a:r>
            <a:r>
              <a:rPr lang="ar-SA" sz="4000" dirty="0" smtClean="0">
                <a:latin typeface="Arabic Typesetting" pitchFamily="66" charset="-78"/>
                <a:cs typeface="Traditional Arabic" pitchFamily="2" charset="-78"/>
              </a:rPr>
              <a:t>عندما نعمل التفكير فيما نتلقى من معلومات، فإن هذه المعلومات تتغلغل في أعماق العقل، لتصبح ادراكا يعيه الإنسان ويفهم جوانبه المختلفة. هذا الإدراك، والفهم للمعلومات التي نتلقاها، هو ”المعرفة الفاعلة“ التي نتطلع اليها. المعلومات وحدها لا تكفي؛ لا بُد أن نُعمل فيها التفكير كي تُصبح معرفة</a:t>
            </a:r>
            <a:r>
              <a:rPr lang="ar-SA" sz="4000" dirty="0" smtClean="0">
                <a:cs typeface="Traditional Arabic" pitchFamily="2" charset="-78"/>
              </a:rPr>
              <a:t>".</a:t>
            </a:r>
          </a:p>
          <a:p>
            <a:pPr eaLnBrk="1" hangingPunct="1">
              <a:buFont typeface="Arial" charset="0"/>
              <a:buNone/>
            </a:pPr>
            <a:r>
              <a:rPr lang="ar-SA" sz="1800" dirty="0" smtClean="0"/>
              <a:t>	الحاج بكري، سعد (2008). </a:t>
            </a:r>
            <a:r>
              <a:rPr lang="ar-SA" sz="1800" i="1" dirty="0" smtClean="0"/>
              <a:t>منظومة مجتمع المعرفة في عيون تتأمل وعقول تأمل. </a:t>
            </a:r>
            <a:r>
              <a:rPr lang="ar-SA" sz="1800" dirty="0" smtClean="0"/>
              <a:t>جامعة الملك سعود:الرياض ص 93</a:t>
            </a:r>
          </a:p>
        </p:txBody>
      </p:sp>
      <p:grpSp>
        <p:nvGrpSpPr>
          <p:cNvPr id="2" name="Group 3"/>
          <p:cNvGrpSpPr>
            <a:grpSpLocks/>
          </p:cNvGrpSpPr>
          <p:nvPr/>
        </p:nvGrpSpPr>
        <p:grpSpPr bwMode="auto">
          <a:xfrm>
            <a:off x="7972425" y="349250"/>
            <a:ext cx="1143000" cy="6159500"/>
            <a:chOff x="7929618" y="269630"/>
            <a:chExt cx="1142976" cy="6159766"/>
          </a:xfrm>
        </p:grpSpPr>
        <p:pic>
          <p:nvPicPr>
            <p:cNvPr id="8198" name="Picture 4"/>
            <p:cNvPicPr>
              <a:picLocks noChangeAspect="1" noChangeArrowheads="1"/>
            </p:cNvPicPr>
            <p:nvPr/>
          </p:nvPicPr>
          <p:blipFill>
            <a:blip r:embed="rId3" cstate="print"/>
            <a:srcRect/>
            <a:stretch>
              <a:fillRect/>
            </a:stretch>
          </p:blipFill>
          <p:spPr bwMode="auto">
            <a:xfrm>
              <a:off x="7929618" y="269630"/>
              <a:ext cx="1142976" cy="1142976"/>
            </a:xfrm>
            <a:prstGeom prst="rect">
              <a:avLst/>
            </a:prstGeom>
            <a:noFill/>
            <a:ln w="9525">
              <a:noFill/>
              <a:miter lim="800000"/>
              <a:headEnd/>
              <a:tailEnd/>
            </a:ln>
          </p:spPr>
        </p:pic>
        <p:sp>
          <p:nvSpPr>
            <p:cNvPr id="8199" name="TextBox 4"/>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a:latin typeface="Calibri" pitchFamily="34" charset="0"/>
                </a:rPr>
                <a:t>K</a:t>
              </a:r>
            </a:p>
            <a:p>
              <a:pPr algn="l"/>
              <a:r>
                <a:rPr lang="en-US" sz="1600" b="1">
                  <a:latin typeface="Calibri" pitchFamily="34" charset="0"/>
                </a:rPr>
                <a:t>I</a:t>
              </a:r>
            </a:p>
            <a:p>
              <a:pPr algn="l"/>
              <a:r>
                <a:rPr lang="en-US" sz="1600" b="1">
                  <a:latin typeface="Calibri" pitchFamily="34" charset="0"/>
                </a:rPr>
                <a:t>N</a:t>
              </a:r>
            </a:p>
            <a:p>
              <a:pPr algn="l"/>
              <a:r>
                <a:rPr lang="en-US" sz="1600" b="1">
                  <a:latin typeface="Calibri" pitchFamily="34" charset="0"/>
                </a:rPr>
                <a:t>G</a:t>
              </a:r>
            </a:p>
            <a:p>
              <a:pPr algn="l"/>
              <a:endParaRPr lang="en-US" sz="1600" b="1">
                <a:latin typeface="Calibri" pitchFamily="34" charset="0"/>
              </a:endParaRPr>
            </a:p>
            <a:p>
              <a:pPr algn="l"/>
              <a:r>
                <a:rPr lang="en-US" sz="1600" b="1">
                  <a:latin typeface="Calibri" pitchFamily="34" charset="0"/>
                </a:rPr>
                <a:t>S</a:t>
              </a:r>
            </a:p>
            <a:p>
              <a:pPr algn="l"/>
              <a:r>
                <a:rPr lang="en-US" sz="1600" b="1">
                  <a:latin typeface="Calibri" pitchFamily="34" charset="0"/>
                </a:rPr>
                <a:t>A</a:t>
              </a:r>
            </a:p>
            <a:p>
              <a:pPr algn="l"/>
              <a:r>
                <a:rPr lang="en-US" sz="1600" b="1">
                  <a:latin typeface="Calibri" pitchFamily="34" charset="0"/>
                </a:rPr>
                <a:t>U</a:t>
              </a:r>
            </a:p>
            <a:p>
              <a:pPr algn="l"/>
              <a:r>
                <a:rPr lang="en-US" sz="1600" b="1">
                  <a:latin typeface="Calibri" pitchFamily="34" charset="0"/>
                </a:rPr>
                <a:t>D</a:t>
              </a:r>
            </a:p>
            <a:p>
              <a:pPr algn="l"/>
              <a:endParaRPr lang="en-US" sz="1600" b="1">
                <a:latin typeface="Calibri" pitchFamily="34" charset="0"/>
              </a:endParaRPr>
            </a:p>
            <a:p>
              <a:pPr algn="l"/>
              <a:r>
                <a:rPr lang="en-US" sz="1600" b="1">
                  <a:latin typeface="Calibri" pitchFamily="34" charset="0"/>
                </a:rPr>
                <a:t>U</a:t>
              </a:r>
            </a:p>
            <a:p>
              <a:pPr algn="l"/>
              <a:r>
                <a:rPr lang="en-US" sz="1600" b="1">
                  <a:latin typeface="Calibri" pitchFamily="34" charset="0"/>
                </a:rPr>
                <a:t>N</a:t>
              </a:r>
            </a:p>
            <a:p>
              <a:pPr algn="l"/>
              <a:r>
                <a:rPr lang="en-US" sz="1600" b="1">
                  <a:latin typeface="Calibri" pitchFamily="34" charset="0"/>
                </a:rPr>
                <a:t>I</a:t>
              </a:r>
            </a:p>
            <a:p>
              <a:pPr algn="l"/>
              <a:r>
                <a:rPr lang="en-US" sz="1600" b="1">
                  <a:latin typeface="Calibri" pitchFamily="34" charset="0"/>
                </a:rPr>
                <a:t>V</a:t>
              </a:r>
            </a:p>
            <a:p>
              <a:pPr algn="l"/>
              <a:r>
                <a:rPr lang="en-US" sz="1600" b="1">
                  <a:latin typeface="Calibri" pitchFamily="34" charset="0"/>
                </a:rPr>
                <a:t>E</a:t>
              </a:r>
            </a:p>
            <a:p>
              <a:pPr algn="l"/>
              <a:r>
                <a:rPr lang="en-US" sz="1600" b="1">
                  <a:latin typeface="Calibri" pitchFamily="34" charset="0"/>
                </a:rPr>
                <a:t>R</a:t>
              </a:r>
            </a:p>
            <a:p>
              <a:pPr algn="l"/>
              <a:r>
                <a:rPr lang="en-US" sz="1600" b="1">
                  <a:latin typeface="Calibri" pitchFamily="34" charset="0"/>
                </a:rPr>
                <a:t>S</a:t>
              </a:r>
            </a:p>
            <a:p>
              <a:pPr algn="l"/>
              <a:r>
                <a:rPr lang="en-US" sz="1600" b="1">
                  <a:latin typeface="Calibri" pitchFamily="34" charset="0"/>
                </a:rPr>
                <a:t>I</a:t>
              </a:r>
            </a:p>
            <a:p>
              <a:pPr algn="l"/>
              <a:r>
                <a:rPr lang="en-US" sz="1600" b="1">
                  <a:latin typeface="Calibri" pitchFamily="34" charset="0"/>
                </a:rPr>
                <a:t>T</a:t>
              </a:r>
            </a:p>
            <a:p>
              <a:pPr algn="l"/>
              <a:r>
                <a:rPr lang="en-US" sz="1600" b="1">
                  <a:latin typeface="Calibri" pitchFamily="34" charset="0"/>
                </a:rPr>
                <a:t>Y</a:t>
              </a:r>
              <a:endParaRPr lang="ar-SA" sz="1600" b="1">
                <a:latin typeface="Calibri" pitchFamily="34" charset="0"/>
              </a:endParaRPr>
            </a:p>
          </p:txBody>
        </p:sp>
      </p:grpSp>
      <p:sp>
        <p:nvSpPr>
          <p:cNvPr id="8197" name="Rectangle 6"/>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14282" y="274638"/>
            <a:ext cx="7758138" cy="1143000"/>
          </a:xfrm>
        </p:spPr>
        <p:txBody>
          <a:bodyPr/>
          <a:lstStyle/>
          <a:p>
            <a:pPr eaLnBrk="1" hangingPunct="1"/>
            <a:r>
              <a:rPr lang="ar-SA" dirty="0" smtClean="0">
                <a:latin typeface="Arabic Typesetting" pitchFamily="66" charset="-78"/>
                <a:cs typeface="Traditional Arabic" pitchFamily="2" charset="-78"/>
              </a:rPr>
              <a:t>نماذج الكتابة</a:t>
            </a:r>
            <a:r>
              <a:rPr lang="en-US" sz="4000" dirty="0" smtClean="0">
                <a:latin typeface="Arabic Typesetting" pitchFamily="66" charset="-78"/>
                <a:cs typeface="Traditional Arabic" pitchFamily="2" charset="-78"/>
              </a:rPr>
              <a:t>Writing Models  </a:t>
            </a:r>
            <a:endParaRPr lang="ar-SA" sz="4000" dirty="0" smtClean="0">
              <a:latin typeface="Arabic Typesetting" pitchFamily="66" charset="-78"/>
              <a:cs typeface="Traditional Arabic" pitchFamily="2" charset="-78"/>
            </a:endParaRPr>
          </a:p>
        </p:txBody>
      </p:sp>
      <p:sp>
        <p:nvSpPr>
          <p:cNvPr id="5" name="Content Placeholder 4"/>
          <p:cNvSpPr>
            <a:spLocks noGrp="1"/>
          </p:cNvSpPr>
          <p:nvPr>
            <p:ph idx="1"/>
          </p:nvPr>
        </p:nvSpPr>
        <p:spPr>
          <a:xfrm>
            <a:off x="142844" y="1268760"/>
            <a:ext cx="7887250" cy="4946322"/>
          </a:xfrm>
        </p:spPr>
        <p:txBody>
          <a:bodyPr/>
          <a:lstStyle/>
          <a:p>
            <a:pPr marL="0">
              <a:spcBef>
                <a:spcPts val="0"/>
              </a:spcBef>
            </a:pPr>
            <a:r>
              <a:rPr lang="ar-SA" sz="3600" dirty="0" smtClean="0">
                <a:latin typeface="Arabic Typesetting" pitchFamily="66" charset="-78"/>
                <a:cs typeface="Traditional Arabic" pitchFamily="2" charset="-78"/>
              </a:rPr>
              <a:t>نموذج اعادة الصياغة </a:t>
            </a:r>
          </a:p>
          <a:p>
            <a:pPr marL="0" algn="l" rtl="0">
              <a:spcBef>
                <a:spcPts val="0"/>
              </a:spcBef>
              <a:buNone/>
            </a:pPr>
            <a:r>
              <a:rPr lang="en-US" sz="3600" dirty="0" smtClean="0">
                <a:cs typeface="Traditional Arabic" pitchFamily="2" charset="-78"/>
              </a:rPr>
              <a:t>	Knowledge-telling writing</a:t>
            </a:r>
          </a:p>
          <a:p>
            <a:pPr marL="0" indent="17463" algn="r">
              <a:spcBef>
                <a:spcPts val="0"/>
              </a:spcBef>
              <a:buNone/>
            </a:pPr>
            <a:r>
              <a:rPr lang="ar-SA" sz="3600" dirty="0" smtClean="0">
                <a:cs typeface="Traditional Arabic" pitchFamily="2" charset="-78"/>
              </a:rPr>
              <a:t>في هذا النموذج يتم فقط نقل المعلومات – أي تعتمد على مجرد التذكر والاسترجاع للمعلومة</a:t>
            </a:r>
          </a:p>
          <a:p>
            <a:pPr marL="0">
              <a:spcBef>
                <a:spcPts val="0"/>
              </a:spcBef>
            </a:pPr>
            <a:r>
              <a:rPr lang="ar-SA" sz="3600" dirty="0" smtClean="0">
                <a:latin typeface="Arabic Typesetting" pitchFamily="66" charset="-78"/>
                <a:cs typeface="Traditional Arabic" pitchFamily="2" charset="-78"/>
              </a:rPr>
              <a:t>نموذج تحويل المعلومات</a:t>
            </a:r>
          </a:p>
          <a:p>
            <a:pPr marL="0" algn="l" rtl="0">
              <a:spcBef>
                <a:spcPts val="0"/>
              </a:spcBef>
              <a:buNone/>
            </a:pPr>
            <a:r>
              <a:rPr lang="ar-SA" sz="3600" dirty="0" smtClean="0">
                <a:latin typeface="Arabic Typesetting" pitchFamily="66" charset="-78"/>
                <a:cs typeface="Traditional Arabic" pitchFamily="2" charset="-78"/>
              </a:rPr>
              <a:t>	</a:t>
            </a:r>
            <a:r>
              <a:rPr lang="en-US" sz="3600" dirty="0" smtClean="0">
                <a:cs typeface="Traditional Arabic" pitchFamily="2" charset="-78"/>
              </a:rPr>
              <a:t>Knowledge transforming model</a:t>
            </a:r>
          </a:p>
          <a:p>
            <a:pPr marL="0" indent="0">
              <a:spcBef>
                <a:spcPts val="0"/>
              </a:spcBef>
              <a:buNone/>
            </a:pPr>
            <a:r>
              <a:rPr lang="ar-SA" sz="3600" dirty="0" smtClean="0">
                <a:latin typeface="Arabic Typesetting" pitchFamily="66" charset="-78"/>
                <a:cs typeface="Traditional Arabic" pitchFamily="2" charset="-78"/>
              </a:rPr>
              <a:t>في هذا النموذج يتم اعادة تشكيل المعلومات</a:t>
            </a:r>
            <a:r>
              <a:rPr lang="ar-SA" sz="3600" dirty="0" smtClean="0">
                <a:cs typeface="Traditional Arabic" pitchFamily="2" charset="-78"/>
              </a:rPr>
              <a:t> – أي تعتمد على استرجاع المعلومة والتفكير والتأمل فيها بهدف فهمها واعادة ترتيبها وربطها بغيرها </a:t>
            </a:r>
          </a:p>
        </p:txBody>
      </p:sp>
      <p:grpSp>
        <p:nvGrpSpPr>
          <p:cNvPr id="6" name="Group 3"/>
          <p:cNvGrpSpPr>
            <a:grpSpLocks/>
          </p:cNvGrpSpPr>
          <p:nvPr/>
        </p:nvGrpSpPr>
        <p:grpSpPr bwMode="auto">
          <a:xfrm>
            <a:off x="7956376" y="476672"/>
            <a:ext cx="1143000" cy="6238476"/>
            <a:chOff x="7929618" y="269630"/>
            <a:chExt cx="1142976" cy="6238745"/>
          </a:xfrm>
        </p:grpSpPr>
        <p:pic>
          <p:nvPicPr>
            <p:cNvPr id="7" name="Picture 4"/>
            <p:cNvPicPr>
              <a:picLocks noChangeAspect="1" noChangeArrowheads="1"/>
            </p:cNvPicPr>
            <p:nvPr/>
          </p:nvPicPr>
          <p:blipFill>
            <a:blip r:embed="rId3" cstate="print"/>
            <a:srcRect/>
            <a:stretch>
              <a:fillRect/>
            </a:stretch>
          </p:blipFill>
          <p:spPr bwMode="auto">
            <a:xfrm>
              <a:off x="7929618" y="269630"/>
              <a:ext cx="1142976" cy="1142976"/>
            </a:xfrm>
            <a:prstGeom prst="rect">
              <a:avLst/>
            </a:prstGeom>
            <a:noFill/>
            <a:ln w="9525">
              <a:noFill/>
              <a:miter lim="800000"/>
              <a:headEnd/>
              <a:tailEnd/>
            </a:ln>
          </p:spPr>
        </p:pic>
        <p:sp>
          <p:nvSpPr>
            <p:cNvPr id="8" name="TextBox 4"/>
            <p:cNvSpPr txBox="1">
              <a:spLocks noChangeArrowheads="1"/>
            </p:cNvSpPr>
            <p:nvPr/>
          </p:nvSpPr>
          <p:spPr bwMode="auto">
            <a:xfrm>
              <a:off x="8331448" y="1491618"/>
              <a:ext cx="500066" cy="5016757"/>
            </a:xfrm>
            <a:prstGeom prst="rect">
              <a:avLst/>
            </a:prstGeom>
            <a:noFill/>
            <a:ln w="9525">
              <a:noFill/>
              <a:miter lim="800000"/>
              <a:headEnd/>
              <a:tailEnd/>
            </a:ln>
          </p:spPr>
          <p:txBody>
            <a:bodyPr>
              <a:spAutoFit/>
            </a:bodyPr>
            <a:lstStyle/>
            <a:p>
              <a:pPr algn="l"/>
              <a:r>
                <a:rPr lang="en-US" sz="1600" b="1" dirty="0">
                  <a:latin typeface="Calibri" pitchFamily="34" charset="0"/>
                </a:rPr>
                <a:t>K</a:t>
              </a:r>
            </a:p>
            <a:p>
              <a:pPr algn="l"/>
              <a:r>
                <a:rPr lang="en-US" sz="1600" b="1" dirty="0">
                  <a:latin typeface="Calibri" pitchFamily="34" charset="0"/>
                </a:rPr>
                <a:t>I</a:t>
              </a:r>
            </a:p>
            <a:p>
              <a:pPr algn="l"/>
              <a:r>
                <a:rPr lang="en-US" sz="1600" b="1" dirty="0">
                  <a:latin typeface="Calibri" pitchFamily="34" charset="0"/>
                </a:rPr>
                <a:t>N</a:t>
              </a:r>
            </a:p>
            <a:p>
              <a:pPr algn="l"/>
              <a:r>
                <a:rPr lang="en-US" sz="1600" b="1" dirty="0">
                  <a:latin typeface="Calibri" pitchFamily="34" charset="0"/>
                </a:rPr>
                <a:t>G</a:t>
              </a:r>
            </a:p>
            <a:p>
              <a:pPr algn="l"/>
              <a:endParaRPr lang="en-US" sz="1600" b="1" dirty="0">
                <a:latin typeface="Calibri" pitchFamily="34" charset="0"/>
              </a:endParaRPr>
            </a:p>
            <a:p>
              <a:pPr algn="l"/>
              <a:r>
                <a:rPr lang="en-US" sz="1600" b="1" dirty="0">
                  <a:latin typeface="Calibri" pitchFamily="34" charset="0"/>
                </a:rPr>
                <a:t>S</a:t>
              </a:r>
            </a:p>
            <a:p>
              <a:pPr algn="l"/>
              <a:r>
                <a:rPr lang="en-US" sz="1600" b="1" dirty="0">
                  <a:latin typeface="Calibri" pitchFamily="34" charset="0"/>
                </a:rPr>
                <a:t>A</a:t>
              </a:r>
            </a:p>
            <a:p>
              <a:pPr algn="l"/>
              <a:r>
                <a:rPr lang="en-US" sz="1600" b="1" dirty="0">
                  <a:latin typeface="Calibri" pitchFamily="34" charset="0"/>
                </a:rPr>
                <a:t>U</a:t>
              </a:r>
            </a:p>
            <a:p>
              <a:pPr algn="l"/>
              <a:r>
                <a:rPr lang="en-US" sz="1600" b="1" dirty="0">
                  <a:latin typeface="Calibri" pitchFamily="34" charset="0"/>
                </a:rPr>
                <a:t>D</a:t>
              </a:r>
            </a:p>
            <a:p>
              <a:pPr algn="l"/>
              <a:endParaRPr lang="en-US" sz="1600" b="1" dirty="0">
                <a:latin typeface="Calibri" pitchFamily="34" charset="0"/>
              </a:endParaRPr>
            </a:p>
            <a:p>
              <a:pPr algn="l"/>
              <a:r>
                <a:rPr lang="en-US" sz="1600" b="1" dirty="0">
                  <a:latin typeface="Calibri" pitchFamily="34" charset="0"/>
                </a:rPr>
                <a:t>U</a:t>
              </a:r>
            </a:p>
            <a:p>
              <a:pPr algn="l"/>
              <a:r>
                <a:rPr lang="en-US" sz="1600" b="1" dirty="0">
                  <a:latin typeface="Calibri" pitchFamily="34" charset="0"/>
                </a:rPr>
                <a:t>N</a:t>
              </a:r>
            </a:p>
            <a:p>
              <a:pPr algn="l"/>
              <a:r>
                <a:rPr lang="en-US" sz="1600" b="1" dirty="0">
                  <a:latin typeface="Calibri" pitchFamily="34" charset="0"/>
                </a:rPr>
                <a:t>I</a:t>
              </a:r>
            </a:p>
            <a:p>
              <a:pPr algn="l"/>
              <a:r>
                <a:rPr lang="en-US" sz="1600" b="1" dirty="0">
                  <a:latin typeface="Calibri" pitchFamily="34" charset="0"/>
                </a:rPr>
                <a:t>V</a:t>
              </a:r>
            </a:p>
            <a:p>
              <a:pPr algn="l"/>
              <a:r>
                <a:rPr lang="en-US" sz="1600" b="1" dirty="0">
                  <a:latin typeface="Calibri" pitchFamily="34" charset="0"/>
                </a:rPr>
                <a:t>E</a:t>
              </a:r>
            </a:p>
            <a:p>
              <a:pPr algn="l"/>
              <a:r>
                <a:rPr lang="en-US" sz="1600" b="1" dirty="0">
                  <a:latin typeface="Calibri" pitchFamily="34" charset="0"/>
                </a:rPr>
                <a:t>R</a:t>
              </a:r>
            </a:p>
            <a:p>
              <a:pPr algn="l"/>
              <a:r>
                <a:rPr lang="en-US" sz="1600" b="1" dirty="0">
                  <a:latin typeface="Calibri" pitchFamily="34" charset="0"/>
                </a:rPr>
                <a:t>S</a:t>
              </a:r>
            </a:p>
            <a:p>
              <a:pPr algn="l"/>
              <a:r>
                <a:rPr lang="en-US" sz="1600" b="1" dirty="0">
                  <a:latin typeface="Calibri" pitchFamily="34" charset="0"/>
                </a:rPr>
                <a:t>I</a:t>
              </a:r>
            </a:p>
            <a:p>
              <a:pPr algn="l"/>
              <a:r>
                <a:rPr lang="en-US" sz="1600" b="1" dirty="0">
                  <a:latin typeface="Calibri" pitchFamily="34" charset="0"/>
                </a:rPr>
                <a:t>T</a:t>
              </a:r>
            </a:p>
            <a:p>
              <a:pPr algn="l"/>
              <a:r>
                <a:rPr lang="en-US" sz="1600" b="1" dirty="0">
                  <a:latin typeface="Calibri" pitchFamily="34" charset="0"/>
                </a:rPr>
                <a:t>Y</a:t>
              </a:r>
              <a:endParaRPr lang="ar-SA" sz="1600" b="1" dirty="0">
                <a:latin typeface="Calibri" pitchFamily="34" charset="0"/>
              </a:endParaRPr>
            </a:p>
          </p:txBody>
        </p:sp>
      </p:grpSp>
      <p:sp>
        <p:nvSpPr>
          <p:cNvPr id="9" name="Rectangle 6"/>
          <p:cNvSpPr>
            <a:spLocks noChangeArrowheads="1"/>
          </p:cNvSpPr>
          <p:nvPr/>
        </p:nvSpPr>
        <p:spPr bwMode="auto">
          <a:xfrm>
            <a:off x="2581275" y="6426200"/>
            <a:ext cx="4286250" cy="369888"/>
          </a:xfrm>
          <a:prstGeom prst="rect">
            <a:avLst/>
          </a:prstGeom>
          <a:noFill/>
          <a:ln w="9525">
            <a:noFill/>
            <a:miter lim="800000"/>
            <a:headEnd/>
            <a:tailEnd/>
          </a:ln>
        </p:spPr>
        <p:txBody>
          <a:bodyPr>
            <a:spAutoFit/>
          </a:bodyPr>
          <a:lstStyle/>
          <a:p>
            <a:pPr algn="ctr"/>
            <a:r>
              <a:rPr lang="en-US" b="1" dirty="0">
                <a:latin typeface="Calibri" pitchFamily="34" charset="0"/>
              </a:rPr>
              <a:t>http://www.ksu.edu.sa</a:t>
            </a:r>
            <a:endParaRPr lang="ar-SA" b="1"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algn="r"/>
            <a:r>
              <a:rPr lang="ar-SA" dirty="0" smtClean="0"/>
              <a:t>            </a:t>
            </a:r>
            <a:r>
              <a:rPr lang="ar-SA" dirty="0" smtClean="0">
                <a:cs typeface="Traditional Arabic" pitchFamily="2" charset="-78"/>
              </a:rPr>
              <a:t>أنموذج تكوين المعرفة</a:t>
            </a:r>
            <a:endParaRPr lang="ar-SA" dirty="0">
              <a:cs typeface="Traditional Arabic" pitchFamily="2" charset="-78"/>
            </a:endParaRPr>
          </a:p>
        </p:txBody>
      </p:sp>
      <p:sp>
        <p:nvSpPr>
          <p:cNvPr id="4" name="Rectangle 3"/>
          <p:cNvSpPr/>
          <p:nvPr/>
        </p:nvSpPr>
        <p:spPr>
          <a:xfrm>
            <a:off x="7452320" y="2060848"/>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Rectangle 4"/>
          <p:cNvSpPr/>
          <p:nvPr/>
        </p:nvSpPr>
        <p:spPr>
          <a:xfrm>
            <a:off x="5220072" y="2060848"/>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Rectangle 5"/>
          <p:cNvSpPr/>
          <p:nvPr/>
        </p:nvSpPr>
        <p:spPr>
          <a:xfrm>
            <a:off x="6300192" y="2060848"/>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Rectangle 6"/>
          <p:cNvSpPr/>
          <p:nvPr/>
        </p:nvSpPr>
        <p:spPr>
          <a:xfrm>
            <a:off x="3081536" y="2060848"/>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Rectangle 9"/>
          <p:cNvSpPr/>
          <p:nvPr/>
        </p:nvSpPr>
        <p:spPr>
          <a:xfrm>
            <a:off x="1929408" y="2060848"/>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Right Arrow 14"/>
          <p:cNvSpPr/>
          <p:nvPr/>
        </p:nvSpPr>
        <p:spPr>
          <a:xfrm rot="16911766">
            <a:off x="3785565" y="4193433"/>
            <a:ext cx="3505596" cy="425537"/>
          </a:xfrm>
          <a:prstGeom prst="rightArrow">
            <a:avLst>
              <a:gd name="adj1" fmla="val 2547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Right Arrow 16"/>
          <p:cNvSpPr/>
          <p:nvPr/>
        </p:nvSpPr>
        <p:spPr>
          <a:xfrm rot="17715469">
            <a:off x="4768338" y="4167505"/>
            <a:ext cx="4140685" cy="485137"/>
          </a:xfrm>
          <a:prstGeom prst="rightArrow">
            <a:avLst>
              <a:gd name="adj1" fmla="val 29915"/>
              <a:gd name="adj2" fmla="val 5228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Right Arrow 17"/>
          <p:cNvSpPr/>
          <p:nvPr/>
        </p:nvSpPr>
        <p:spPr>
          <a:xfrm rot="1569641">
            <a:off x="720636" y="4350939"/>
            <a:ext cx="2109020" cy="720080"/>
          </a:xfrm>
          <a:prstGeom prst="rightArrow">
            <a:avLst>
              <a:gd name="adj1" fmla="val 20288"/>
              <a:gd name="adj2" fmla="val 4816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Right Arrow 18"/>
          <p:cNvSpPr/>
          <p:nvPr/>
        </p:nvSpPr>
        <p:spPr>
          <a:xfrm rot="1239610">
            <a:off x="173589" y="5224690"/>
            <a:ext cx="2600035" cy="752270"/>
          </a:xfrm>
          <a:prstGeom prst="rightArrow">
            <a:avLst>
              <a:gd name="adj1" fmla="val 20288"/>
              <a:gd name="adj2" fmla="val 4816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Rectangle 19"/>
          <p:cNvSpPr/>
          <p:nvPr/>
        </p:nvSpPr>
        <p:spPr>
          <a:xfrm rot="1174425">
            <a:off x="1232285" y="1928231"/>
            <a:ext cx="192702" cy="237626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Rectangle 20"/>
          <p:cNvSpPr/>
          <p:nvPr/>
        </p:nvSpPr>
        <p:spPr>
          <a:xfrm>
            <a:off x="251520" y="836712"/>
            <a:ext cx="216024" cy="43924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Rectangle 21"/>
          <p:cNvSpPr/>
          <p:nvPr/>
        </p:nvSpPr>
        <p:spPr>
          <a:xfrm rot="519558">
            <a:off x="214197" y="1159093"/>
            <a:ext cx="6211213" cy="2068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3" name="Oval 22"/>
          <p:cNvSpPr/>
          <p:nvPr/>
        </p:nvSpPr>
        <p:spPr>
          <a:xfrm>
            <a:off x="4067944" y="4841864"/>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a:p>
        </p:txBody>
      </p:sp>
      <p:sp>
        <p:nvSpPr>
          <p:cNvPr id="24" name="Oval 23"/>
          <p:cNvSpPr/>
          <p:nvPr/>
        </p:nvSpPr>
        <p:spPr>
          <a:xfrm>
            <a:off x="4081592" y="5328504"/>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5" name="Oval 24"/>
          <p:cNvSpPr/>
          <p:nvPr/>
        </p:nvSpPr>
        <p:spPr>
          <a:xfrm>
            <a:off x="3059832" y="4653136"/>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Oval 25"/>
          <p:cNvSpPr/>
          <p:nvPr/>
        </p:nvSpPr>
        <p:spPr>
          <a:xfrm>
            <a:off x="4112656" y="5791616"/>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7" name="Oval 26"/>
          <p:cNvSpPr/>
          <p:nvPr/>
        </p:nvSpPr>
        <p:spPr>
          <a:xfrm>
            <a:off x="3059832" y="5106888"/>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8" name="Oval 27"/>
          <p:cNvSpPr/>
          <p:nvPr/>
        </p:nvSpPr>
        <p:spPr>
          <a:xfrm>
            <a:off x="3563888" y="4725144"/>
            <a:ext cx="266328" cy="266328"/>
          </a:xfrm>
          <a:prstGeom prst="ellipse">
            <a:avLst/>
          </a:prstGeom>
          <a:ln w="190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Oval 28"/>
          <p:cNvSpPr/>
          <p:nvPr/>
        </p:nvSpPr>
        <p:spPr>
          <a:xfrm>
            <a:off x="3585592" y="5295616"/>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Oval 29"/>
          <p:cNvSpPr/>
          <p:nvPr/>
        </p:nvSpPr>
        <p:spPr>
          <a:xfrm>
            <a:off x="3604832" y="5826968"/>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Oval 30"/>
          <p:cNvSpPr/>
          <p:nvPr/>
        </p:nvSpPr>
        <p:spPr>
          <a:xfrm>
            <a:off x="4593704" y="5013176"/>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2" name="Oval 31"/>
          <p:cNvSpPr/>
          <p:nvPr/>
        </p:nvSpPr>
        <p:spPr>
          <a:xfrm>
            <a:off x="4535344" y="5525288"/>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3" name="Oval 32"/>
          <p:cNvSpPr/>
          <p:nvPr/>
        </p:nvSpPr>
        <p:spPr>
          <a:xfrm>
            <a:off x="4211960" y="4365104"/>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4" name="Oval 33"/>
          <p:cNvSpPr/>
          <p:nvPr/>
        </p:nvSpPr>
        <p:spPr>
          <a:xfrm>
            <a:off x="4788024" y="4386808"/>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36" name="Straight Connector 35"/>
          <p:cNvCxnSpPr>
            <a:stCxn id="25" idx="6"/>
            <a:endCxn id="28" idx="2"/>
          </p:cNvCxnSpPr>
          <p:nvPr/>
        </p:nvCxnSpPr>
        <p:spPr>
          <a:xfrm>
            <a:off x="3326160" y="4786300"/>
            <a:ext cx="237728" cy="7200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3" idx="4"/>
            <a:endCxn id="24" idx="0"/>
          </p:cNvCxnSpPr>
          <p:nvPr/>
        </p:nvCxnSpPr>
        <p:spPr>
          <a:xfrm rot="16200000" flipH="1">
            <a:off x="4097776" y="5211524"/>
            <a:ext cx="220312" cy="13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4108628" y="5688284"/>
            <a:ext cx="220312" cy="13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3604572" y="5684516"/>
            <a:ext cx="220312" cy="13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9" idx="5"/>
          </p:cNvCxnSpPr>
          <p:nvPr/>
        </p:nvCxnSpPr>
        <p:spPr>
          <a:xfrm rot="5400000" flipH="1" flipV="1">
            <a:off x="4087181" y="5242967"/>
            <a:ext cx="5709" cy="5542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5" idx="4"/>
            <a:endCxn id="27" idx="0"/>
          </p:cNvCxnSpPr>
          <p:nvPr/>
        </p:nvCxnSpPr>
        <p:spPr>
          <a:xfrm rot="5400000">
            <a:off x="3099284" y="5013176"/>
            <a:ext cx="187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8" idx="4"/>
            <a:endCxn id="29" idx="0"/>
          </p:cNvCxnSpPr>
          <p:nvPr/>
        </p:nvCxnSpPr>
        <p:spPr>
          <a:xfrm rot="16200000" flipH="1">
            <a:off x="3555832" y="5132692"/>
            <a:ext cx="304144" cy="21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3" idx="2"/>
            <a:endCxn id="28" idx="7"/>
          </p:cNvCxnSpPr>
          <p:nvPr/>
        </p:nvCxnSpPr>
        <p:spPr>
          <a:xfrm rot="10800000" flipV="1">
            <a:off x="3791214" y="4498267"/>
            <a:ext cx="420747" cy="2658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8" idx="5"/>
            <a:endCxn id="23" idx="2"/>
          </p:cNvCxnSpPr>
          <p:nvPr/>
        </p:nvCxnSpPr>
        <p:spPr>
          <a:xfrm rot="16200000" flipH="1">
            <a:off x="3918299" y="4825382"/>
            <a:ext cx="22559" cy="276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33" idx="6"/>
            <a:endCxn id="34" idx="2"/>
          </p:cNvCxnSpPr>
          <p:nvPr/>
        </p:nvCxnSpPr>
        <p:spPr>
          <a:xfrm>
            <a:off x="4478288" y="4498268"/>
            <a:ext cx="309736" cy="21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34" idx="4"/>
            <a:endCxn id="31" idx="0"/>
          </p:cNvCxnSpPr>
          <p:nvPr/>
        </p:nvCxnSpPr>
        <p:spPr>
          <a:xfrm rot="5400000">
            <a:off x="4644008" y="4735996"/>
            <a:ext cx="360040" cy="19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3" idx="6"/>
          </p:cNvCxnSpPr>
          <p:nvPr/>
        </p:nvCxnSpPr>
        <p:spPr>
          <a:xfrm>
            <a:off x="4334272" y="4975028"/>
            <a:ext cx="237728" cy="38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33" idx="5"/>
            <a:endCxn id="31" idx="0"/>
          </p:cNvCxnSpPr>
          <p:nvPr/>
        </p:nvCxnSpPr>
        <p:spPr>
          <a:xfrm rot="16200000" flipH="1">
            <a:off x="4372703" y="4659010"/>
            <a:ext cx="420747" cy="287583"/>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34" idx="3"/>
            <a:endCxn id="23" idx="7"/>
          </p:cNvCxnSpPr>
          <p:nvPr/>
        </p:nvCxnSpPr>
        <p:spPr>
          <a:xfrm rot="5400000">
            <a:off x="4427781" y="4481621"/>
            <a:ext cx="266734" cy="531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31" idx="2"/>
            <a:endCxn id="24" idx="7"/>
          </p:cNvCxnSpPr>
          <p:nvPr/>
        </p:nvCxnSpPr>
        <p:spPr>
          <a:xfrm rot="10800000" flipV="1">
            <a:off x="4308918" y="5146339"/>
            <a:ext cx="284787" cy="221167"/>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24" idx="5"/>
            <a:endCxn id="32" idx="2"/>
          </p:cNvCxnSpPr>
          <p:nvPr/>
        </p:nvCxnSpPr>
        <p:spPr>
          <a:xfrm rot="16200000" flipH="1">
            <a:off x="4370819" y="5493926"/>
            <a:ext cx="102623" cy="226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26" idx="7"/>
            <a:endCxn id="32" idx="3"/>
          </p:cNvCxnSpPr>
          <p:nvPr/>
        </p:nvCxnSpPr>
        <p:spPr>
          <a:xfrm rot="5400000" flipH="1" flipV="1">
            <a:off x="4418161" y="5674433"/>
            <a:ext cx="78006" cy="234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29" idx="4"/>
            <a:endCxn id="26" idx="1"/>
          </p:cNvCxnSpPr>
          <p:nvPr/>
        </p:nvCxnSpPr>
        <p:spPr>
          <a:xfrm rot="16200000" flipH="1">
            <a:off x="3800870" y="5479829"/>
            <a:ext cx="268675" cy="432903"/>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24" idx="3"/>
            <a:endCxn id="30" idx="7"/>
          </p:cNvCxnSpPr>
          <p:nvPr/>
        </p:nvCxnSpPr>
        <p:spPr>
          <a:xfrm rot="5400000">
            <a:off x="3821305" y="5566681"/>
            <a:ext cx="310142" cy="288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27" idx="7"/>
            <a:endCxn id="28" idx="3"/>
          </p:cNvCxnSpPr>
          <p:nvPr/>
        </p:nvCxnSpPr>
        <p:spPr>
          <a:xfrm rot="5400000" flipH="1" flipV="1">
            <a:off x="3348313" y="4891313"/>
            <a:ext cx="193422" cy="315734"/>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25" idx="5"/>
            <a:endCxn id="29" idx="1"/>
          </p:cNvCxnSpPr>
          <p:nvPr/>
        </p:nvCxnSpPr>
        <p:spPr>
          <a:xfrm rot="16200000" flipH="1">
            <a:off x="3228797" y="4938821"/>
            <a:ext cx="454158" cy="337438"/>
          </a:xfrm>
          <a:prstGeom prst="line">
            <a:avLst/>
          </a:prstGeom>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2987824" y="5733256"/>
            <a:ext cx="266328" cy="266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90" name="Straight Connector 89"/>
          <p:cNvCxnSpPr>
            <a:stCxn id="88" idx="6"/>
            <a:endCxn id="29" idx="2"/>
          </p:cNvCxnSpPr>
          <p:nvPr/>
        </p:nvCxnSpPr>
        <p:spPr>
          <a:xfrm flipV="1">
            <a:off x="3254152" y="5428780"/>
            <a:ext cx="331440" cy="437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8" idx="0"/>
            <a:endCxn id="27" idx="4"/>
          </p:cNvCxnSpPr>
          <p:nvPr/>
        </p:nvCxnSpPr>
        <p:spPr>
          <a:xfrm rot="5400000" flipH="1" flipV="1">
            <a:off x="2976972" y="5517232"/>
            <a:ext cx="36004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88" idx="6"/>
            <a:endCxn id="30" idx="2"/>
          </p:cNvCxnSpPr>
          <p:nvPr/>
        </p:nvCxnSpPr>
        <p:spPr>
          <a:xfrm>
            <a:off x="3254152" y="5866420"/>
            <a:ext cx="350680" cy="93712"/>
          </a:xfrm>
          <a:prstGeom prst="line">
            <a:avLst/>
          </a:prstGeom>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899592" y="404664"/>
            <a:ext cx="576064" cy="461665"/>
          </a:xfrm>
          <a:prstGeom prst="rect">
            <a:avLst/>
          </a:prstGeom>
          <a:noFill/>
        </p:spPr>
        <p:txBody>
          <a:bodyPr wrap="square" rtlCol="1">
            <a:spAutoFit/>
          </a:bodyPr>
          <a:lstStyle/>
          <a:p>
            <a:pPr algn="ctr"/>
            <a:r>
              <a:rPr lang="ar-SA" sz="2400" b="1" dirty="0" smtClean="0"/>
              <a:t>هـ</a:t>
            </a:r>
            <a:endParaRPr lang="ar-SA" sz="2400" b="1" dirty="0"/>
          </a:p>
        </p:txBody>
      </p:sp>
      <p:sp>
        <p:nvSpPr>
          <p:cNvPr id="99" name="TextBox 98"/>
          <p:cNvSpPr txBox="1"/>
          <p:nvPr/>
        </p:nvSpPr>
        <p:spPr>
          <a:xfrm>
            <a:off x="2699792" y="1599183"/>
            <a:ext cx="648072" cy="461665"/>
          </a:xfrm>
          <a:prstGeom prst="rect">
            <a:avLst/>
          </a:prstGeom>
          <a:noFill/>
        </p:spPr>
        <p:txBody>
          <a:bodyPr wrap="square" rtlCol="1">
            <a:spAutoFit/>
          </a:bodyPr>
          <a:lstStyle/>
          <a:p>
            <a:pPr algn="ctr"/>
            <a:r>
              <a:rPr lang="ar-SA" sz="2400" b="1" dirty="0" smtClean="0"/>
              <a:t>ب</a:t>
            </a:r>
            <a:endParaRPr lang="ar-SA" sz="2400" b="1" dirty="0"/>
          </a:p>
        </p:txBody>
      </p:sp>
      <p:sp>
        <p:nvSpPr>
          <p:cNvPr id="100" name="TextBox 99"/>
          <p:cNvSpPr txBox="1"/>
          <p:nvPr/>
        </p:nvSpPr>
        <p:spPr>
          <a:xfrm>
            <a:off x="5580112" y="3789040"/>
            <a:ext cx="576064" cy="461665"/>
          </a:xfrm>
          <a:prstGeom prst="rect">
            <a:avLst/>
          </a:prstGeom>
          <a:noFill/>
        </p:spPr>
        <p:txBody>
          <a:bodyPr wrap="square" rtlCol="1">
            <a:spAutoFit/>
          </a:bodyPr>
          <a:lstStyle/>
          <a:p>
            <a:pPr algn="ctr"/>
            <a:r>
              <a:rPr lang="ar-SA" sz="2400" b="1" dirty="0" smtClean="0"/>
              <a:t>د</a:t>
            </a:r>
            <a:endParaRPr lang="ar-SA" sz="2400" b="1" dirty="0"/>
          </a:p>
        </p:txBody>
      </p:sp>
      <p:sp>
        <p:nvSpPr>
          <p:cNvPr id="101" name="TextBox 100"/>
          <p:cNvSpPr txBox="1"/>
          <p:nvPr/>
        </p:nvSpPr>
        <p:spPr>
          <a:xfrm>
            <a:off x="6804248" y="4293096"/>
            <a:ext cx="576064" cy="461665"/>
          </a:xfrm>
          <a:prstGeom prst="rect">
            <a:avLst/>
          </a:prstGeom>
          <a:noFill/>
        </p:spPr>
        <p:txBody>
          <a:bodyPr wrap="square" rtlCol="1">
            <a:spAutoFit/>
          </a:bodyPr>
          <a:lstStyle/>
          <a:p>
            <a:pPr algn="ctr"/>
            <a:r>
              <a:rPr lang="ar-SA" sz="2400" b="1" dirty="0" smtClean="0"/>
              <a:t>و</a:t>
            </a:r>
            <a:endParaRPr lang="ar-SA" sz="2400" b="1" dirty="0"/>
          </a:p>
        </p:txBody>
      </p:sp>
      <p:sp>
        <p:nvSpPr>
          <p:cNvPr id="102" name="TextBox 101"/>
          <p:cNvSpPr txBox="1"/>
          <p:nvPr/>
        </p:nvSpPr>
        <p:spPr>
          <a:xfrm>
            <a:off x="1043608" y="3429000"/>
            <a:ext cx="864096" cy="461665"/>
          </a:xfrm>
          <a:prstGeom prst="rect">
            <a:avLst/>
          </a:prstGeom>
          <a:noFill/>
        </p:spPr>
        <p:txBody>
          <a:bodyPr wrap="square" rtlCol="1">
            <a:spAutoFit/>
          </a:bodyPr>
          <a:lstStyle/>
          <a:p>
            <a:pPr algn="ctr"/>
            <a:r>
              <a:rPr lang="ar-SA" sz="2400" b="1" dirty="0" smtClean="0"/>
              <a:t>ج</a:t>
            </a:r>
            <a:endParaRPr lang="ar-SA" sz="2400" b="1" dirty="0"/>
          </a:p>
        </p:txBody>
      </p:sp>
      <p:sp>
        <p:nvSpPr>
          <p:cNvPr id="103" name="Arc 102"/>
          <p:cNvSpPr/>
          <p:nvPr/>
        </p:nvSpPr>
        <p:spPr>
          <a:xfrm rot="5711286">
            <a:off x="2055347" y="2999814"/>
            <a:ext cx="1720936" cy="1434436"/>
          </a:xfrm>
          <a:prstGeom prst="arc">
            <a:avLst>
              <a:gd name="adj1" fmla="val 15259041"/>
              <a:gd name="adj2" fmla="val 540257"/>
            </a:avLst>
          </a:prstGeom>
          <a:ln w="76200"/>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04" name="Arc 103"/>
          <p:cNvSpPr/>
          <p:nvPr/>
        </p:nvSpPr>
        <p:spPr>
          <a:xfrm rot="10800000">
            <a:off x="3635896" y="2789312"/>
            <a:ext cx="1728192" cy="1431776"/>
          </a:xfrm>
          <a:prstGeom prst="arc">
            <a:avLst>
              <a:gd name="adj1" fmla="val 16200000"/>
              <a:gd name="adj2" fmla="val 20743478"/>
            </a:avLst>
          </a:prstGeom>
          <a:ln w="76200"/>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05" name="Up Arrow 104"/>
          <p:cNvSpPr/>
          <p:nvPr/>
        </p:nvSpPr>
        <p:spPr>
          <a:xfrm rot="20266394">
            <a:off x="3230395" y="2530131"/>
            <a:ext cx="360040" cy="1236761"/>
          </a:xfrm>
          <a:prstGeom prst="upArrow">
            <a:avLst>
              <a:gd name="adj1" fmla="val 50000"/>
              <a:gd name="adj2" fmla="val 14855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6" name="TextBox 105"/>
          <p:cNvSpPr txBox="1"/>
          <p:nvPr/>
        </p:nvSpPr>
        <p:spPr>
          <a:xfrm>
            <a:off x="3563888" y="4005064"/>
            <a:ext cx="432048" cy="523220"/>
          </a:xfrm>
          <a:prstGeom prst="rect">
            <a:avLst/>
          </a:prstGeom>
          <a:noFill/>
        </p:spPr>
        <p:txBody>
          <a:bodyPr wrap="square" rtlCol="1">
            <a:spAutoFit/>
          </a:bodyPr>
          <a:lstStyle/>
          <a:p>
            <a:pPr algn="ctr"/>
            <a:r>
              <a:rPr lang="ar-SA" sz="2800" b="1" dirty="0" smtClean="0"/>
              <a:t>أ</a:t>
            </a:r>
            <a:endParaRPr lang="ar-SA" sz="2800" b="1" dirty="0"/>
          </a:p>
        </p:txBody>
      </p:sp>
      <p:sp>
        <p:nvSpPr>
          <p:cNvPr id="107" name="Rectangle 106"/>
          <p:cNvSpPr/>
          <p:nvPr/>
        </p:nvSpPr>
        <p:spPr>
          <a:xfrm>
            <a:off x="6444208" y="6021288"/>
            <a:ext cx="201622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المهمة والموضوع</a:t>
            </a:r>
            <a:endParaRPr lang="ar-SA" b="1" dirty="0"/>
          </a:p>
        </p:txBody>
      </p:sp>
      <p:pic>
        <p:nvPicPr>
          <p:cNvPr id="66" name="Picture 4"/>
          <p:cNvPicPr>
            <a:picLocks noChangeAspect="1" noChangeArrowheads="1"/>
          </p:cNvPicPr>
          <p:nvPr/>
        </p:nvPicPr>
        <p:blipFill>
          <a:blip r:embed="rId2" cstate="print"/>
          <a:srcRect/>
          <a:stretch>
            <a:fillRect/>
          </a:stretch>
        </p:blipFill>
        <p:spPr bwMode="auto">
          <a:xfrm>
            <a:off x="8093471" y="332656"/>
            <a:ext cx="1015033" cy="1142927"/>
          </a:xfrm>
          <a:prstGeom prst="rect">
            <a:avLst/>
          </a:prstGeom>
          <a:noFill/>
          <a:ln w="9525">
            <a:noFill/>
            <a:miter lim="800000"/>
            <a:headEnd/>
            <a:tailEnd/>
          </a:ln>
        </p:spPr>
      </p:pic>
      <p:sp>
        <p:nvSpPr>
          <p:cNvPr id="68" name="TextBox 4"/>
          <p:cNvSpPr txBox="1">
            <a:spLocks noChangeArrowheads="1"/>
          </p:cNvSpPr>
          <p:nvPr/>
        </p:nvSpPr>
        <p:spPr bwMode="auto">
          <a:xfrm>
            <a:off x="8532440" y="1508803"/>
            <a:ext cx="444089" cy="5016541"/>
          </a:xfrm>
          <a:prstGeom prst="rect">
            <a:avLst/>
          </a:prstGeom>
          <a:noFill/>
          <a:ln w="9525">
            <a:noFill/>
            <a:miter lim="800000"/>
            <a:headEnd/>
            <a:tailEnd/>
          </a:ln>
        </p:spPr>
        <p:txBody>
          <a:bodyPr>
            <a:spAutoFit/>
          </a:bodyPr>
          <a:lstStyle/>
          <a:p>
            <a:pPr algn="l"/>
            <a:r>
              <a:rPr lang="en-US" sz="1600" b="1" dirty="0">
                <a:latin typeface="Calibri" pitchFamily="34" charset="0"/>
              </a:rPr>
              <a:t>K</a:t>
            </a:r>
          </a:p>
          <a:p>
            <a:pPr algn="l"/>
            <a:r>
              <a:rPr lang="en-US" sz="1600" b="1" dirty="0">
                <a:latin typeface="Calibri" pitchFamily="34" charset="0"/>
              </a:rPr>
              <a:t>I</a:t>
            </a:r>
          </a:p>
          <a:p>
            <a:pPr algn="l"/>
            <a:r>
              <a:rPr lang="en-US" sz="1600" b="1" dirty="0">
                <a:latin typeface="Calibri" pitchFamily="34" charset="0"/>
              </a:rPr>
              <a:t>N</a:t>
            </a:r>
          </a:p>
          <a:p>
            <a:pPr algn="l"/>
            <a:r>
              <a:rPr lang="en-US" sz="1600" b="1" dirty="0">
                <a:latin typeface="Calibri" pitchFamily="34" charset="0"/>
              </a:rPr>
              <a:t>G</a:t>
            </a:r>
          </a:p>
          <a:p>
            <a:pPr algn="l"/>
            <a:r>
              <a:rPr lang="ar-SA" sz="1600" b="1" dirty="0" smtClean="0">
                <a:latin typeface="Calibri" pitchFamily="34" charset="0"/>
              </a:rPr>
              <a:t> </a:t>
            </a:r>
            <a:endParaRPr lang="en-US" sz="1600" b="1" dirty="0">
              <a:latin typeface="Calibri" pitchFamily="34" charset="0"/>
            </a:endParaRPr>
          </a:p>
          <a:p>
            <a:pPr algn="l"/>
            <a:r>
              <a:rPr lang="en-US" sz="1600" b="1" dirty="0">
                <a:latin typeface="Calibri" pitchFamily="34" charset="0"/>
              </a:rPr>
              <a:t>S</a:t>
            </a:r>
          </a:p>
          <a:p>
            <a:pPr algn="l"/>
            <a:r>
              <a:rPr lang="en-US" sz="1600" b="1" dirty="0">
                <a:latin typeface="Calibri" pitchFamily="34" charset="0"/>
              </a:rPr>
              <a:t>A</a:t>
            </a:r>
          </a:p>
          <a:p>
            <a:pPr algn="l"/>
            <a:r>
              <a:rPr lang="en-US" sz="1600" b="1" dirty="0">
                <a:latin typeface="Calibri" pitchFamily="34" charset="0"/>
              </a:rPr>
              <a:t>U</a:t>
            </a:r>
          </a:p>
          <a:p>
            <a:pPr algn="l"/>
            <a:r>
              <a:rPr lang="en-US" sz="1600" b="1" dirty="0">
                <a:latin typeface="Calibri" pitchFamily="34" charset="0"/>
              </a:rPr>
              <a:t>D</a:t>
            </a:r>
          </a:p>
          <a:p>
            <a:pPr algn="l"/>
            <a:endParaRPr lang="en-US" sz="1600" b="1" dirty="0">
              <a:latin typeface="Calibri" pitchFamily="34" charset="0"/>
            </a:endParaRPr>
          </a:p>
          <a:p>
            <a:pPr algn="l"/>
            <a:r>
              <a:rPr lang="en-US" sz="1600" b="1" dirty="0">
                <a:latin typeface="Calibri" pitchFamily="34" charset="0"/>
              </a:rPr>
              <a:t>U</a:t>
            </a:r>
          </a:p>
          <a:p>
            <a:pPr algn="l"/>
            <a:r>
              <a:rPr lang="en-US" sz="1600" b="1" dirty="0">
                <a:latin typeface="Calibri" pitchFamily="34" charset="0"/>
              </a:rPr>
              <a:t>N</a:t>
            </a:r>
          </a:p>
          <a:p>
            <a:pPr algn="l"/>
            <a:r>
              <a:rPr lang="en-US" sz="1600" b="1" dirty="0">
                <a:latin typeface="Calibri" pitchFamily="34" charset="0"/>
              </a:rPr>
              <a:t>I</a:t>
            </a:r>
          </a:p>
          <a:p>
            <a:pPr algn="l"/>
            <a:r>
              <a:rPr lang="en-US" sz="1600" b="1" dirty="0">
                <a:latin typeface="Calibri" pitchFamily="34" charset="0"/>
              </a:rPr>
              <a:t>V</a:t>
            </a:r>
          </a:p>
          <a:p>
            <a:pPr algn="l"/>
            <a:r>
              <a:rPr lang="en-US" sz="1600" b="1" dirty="0">
                <a:latin typeface="Calibri" pitchFamily="34" charset="0"/>
              </a:rPr>
              <a:t>E</a:t>
            </a:r>
          </a:p>
          <a:p>
            <a:pPr algn="l"/>
            <a:r>
              <a:rPr lang="en-US" sz="1600" b="1" dirty="0">
                <a:latin typeface="Calibri" pitchFamily="34" charset="0"/>
              </a:rPr>
              <a:t>R</a:t>
            </a:r>
          </a:p>
          <a:p>
            <a:pPr algn="l"/>
            <a:r>
              <a:rPr lang="en-US" sz="1600" b="1" dirty="0">
                <a:latin typeface="Calibri" pitchFamily="34" charset="0"/>
              </a:rPr>
              <a:t>S</a:t>
            </a:r>
          </a:p>
          <a:p>
            <a:pPr algn="l"/>
            <a:r>
              <a:rPr lang="en-US" sz="1600" b="1" dirty="0">
                <a:latin typeface="Calibri" pitchFamily="34" charset="0"/>
              </a:rPr>
              <a:t>I</a:t>
            </a:r>
          </a:p>
          <a:p>
            <a:pPr algn="l"/>
            <a:r>
              <a:rPr lang="en-US" sz="1600" b="1" dirty="0">
                <a:latin typeface="Calibri" pitchFamily="34" charset="0"/>
              </a:rPr>
              <a:t>T</a:t>
            </a:r>
          </a:p>
          <a:p>
            <a:pPr algn="l"/>
            <a:r>
              <a:rPr lang="en-US" sz="1600" b="1" dirty="0">
                <a:latin typeface="Calibri" pitchFamily="34" charset="0"/>
              </a:rPr>
              <a:t>Y</a:t>
            </a:r>
            <a:endParaRPr lang="ar-SA" sz="1600" b="1" dirty="0">
              <a:latin typeface="Calibri" pitchFamily="34" charset="0"/>
            </a:endParaRPr>
          </a:p>
        </p:txBody>
      </p:sp>
      <p:sp>
        <p:nvSpPr>
          <p:cNvPr id="69" name="Rectangle 6"/>
          <p:cNvSpPr>
            <a:spLocks noChangeArrowheads="1"/>
          </p:cNvSpPr>
          <p:nvPr/>
        </p:nvSpPr>
        <p:spPr bwMode="auto">
          <a:xfrm>
            <a:off x="2908751" y="6443488"/>
            <a:ext cx="3806374" cy="369888"/>
          </a:xfrm>
          <a:prstGeom prst="rect">
            <a:avLst/>
          </a:prstGeom>
          <a:noFill/>
          <a:ln w="9525">
            <a:noFill/>
            <a:miter lim="800000"/>
            <a:headEnd/>
            <a:tailEnd/>
          </a:ln>
        </p:spPr>
        <p:txBody>
          <a:bodyPr wrap="square">
            <a:spAutoFit/>
          </a:bodyPr>
          <a:lstStyle/>
          <a:p>
            <a:pPr algn="ctr"/>
            <a:r>
              <a:rPr lang="en-US" b="1" dirty="0">
                <a:latin typeface="Calibri" pitchFamily="34" charset="0"/>
              </a:rPr>
              <a:t>http://www.ksu.edu.sa</a:t>
            </a:r>
            <a:endParaRPr lang="ar-SA" b="1"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13792"/>
            <a:ext cx="7427168" cy="1143000"/>
          </a:xfrm>
        </p:spPr>
        <p:txBody>
          <a:bodyPr/>
          <a:lstStyle/>
          <a:p>
            <a:r>
              <a:rPr lang="ar-SA" dirty="0" smtClean="0">
                <a:latin typeface="Arabic Typesetting" pitchFamily="66" charset="-78"/>
                <a:cs typeface="Traditional Arabic" pitchFamily="2" charset="-78"/>
              </a:rPr>
              <a:t>مداخل الكتابة من اجل التعلم في العلوم</a:t>
            </a:r>
            <a:endParaRPr lang="ar-SA" dirty="0">
              <a:latin typeface="Arabic Typesetting" pitchFamily="66" charset="-78"/>
              <a:cs typeface="Traditional Arabic" pitchFamily="2" charset="-78"/>
            </a:endParaRPr>
          </a:p>
        </p:txBody>
      </p:sp>
      <p:sp>
        <p:nvSpPr>
          <p:cNvPr id="3" name="Content Placeholder 2"/>
          <p:cNvSpPr>
            <a:spLocks noGrp="1"/>
          </p:cNvSpPr>
          <p:nvPr>
            <p:ph idx="1"/>
          </p:nvPr>
        </p:nvSpPr>
        <p:spPr>
          <a:xfrm>
            <a:off x="428596" y="1700808"/>
            <a:ext cx="7671796" cy="3871332"/>
          </a:xfrm>
        </p:spPr>
        <p:txBody>
          <a:bodyPr rtlCol="1">
            <a:noAutofit/>
          </a:bodyPr>
          <a:lstStyle/>
          <a:p>
            <a:pPr marL="0" indent="12700" eaLnBrk="1" fontAlgn="auto" hangingPunct="1">
              <a:spcBef>
                <a:spcPts val="0"/>
              </a:spcBef>
              <a:spcAft>
                <a:spcPts val="0"/>
              </a:spcAft>
              <a:buFont typeface="Arial" pitchFamily="34" charset="0"/>
              <a:buNone/>
              <a:defRPr/>
            </a:pPr>
            <a:r>
              <a:rPr lang="ar-SA" dirty="0" smtClean="0">
                <a:latin typeface="Arabic Typesetting" pitchFamily="66" charset="-78"/>
                <a:cs typeface="Traditional Arabic" pitchFamily="2" charset="-78"/>
              </a:rPr>
              <a:t>انقسم التربويون والمهتمون بتعليم العلوم بين مؤيد ومعارض لمداخل الكتابة التي ظهرت ودورها في تسهيل التعلم: </a:t>
            </a:r>
          </a:p>
          <a:p>
            <a:pPr marL="449263" indent="0" eaLnBrk="1" fontAlgn="auto" hangingPunct="1">
              <a:spcBef>
                <a:spcPts val="0"/>
              </a:spcBef>
              <a:spcAft>
                <a:spcPts val="0"/>
              </a:spcAft>
              <a:buFont typeface="Arial" pitchFamily="34" charset="0"/>
              <a:buNone/>
              <a:defRPr/>
            </a:pPr>
            <a:r>
              <a:rPr lang="ar-SA" dirty="0" smtClean="0">
                <a:latin typeface="Arabic Typesetting" pitchFamily="66" charset="-78"/>
                <a:cs typeface="Traditional Arabic" pitchFamily="2" charset="-78"/>
              </a:rPr>
              <a:t>-  الكتابة الرسمية           </a:t>
            </a:r>
            <a:r>
              <a:rPr lang="en-US" sz="2800" dirty="0" smtClean="0">
                <a:latin typeface="Arabic Typesetting" pitchFamily="66" charset="-78"/>
                <a:cs typeface="Traditional Arabic" pitchFamily="2" charset="-78"/>
              </a:rPr>
              <a:t>Formal Writing</a:t>
            </a:r>
          </a:p>
          <a:p>
            <a:pPr marL="0" indent="-179388" defTabSz="269875" eaLnBrk="1" fontAlgn="auto" hangingPunct="1">
              <a:spcBef>
                <a:spcPts val="0"/>
              </a:spcBef>
              <a:spcAft>
                <a:spcPts val="0"/>
              </a:spcAft>
              <a:buFont typeface="Arial" pitchFamily="34" charset="0"/>
              <a:buNone/>
              <a:tabLst>
                <a:tab pos="90488" algn="l"/>
              </a:tabLst>
              <a:defRPr/>
            </a:pPr>
            <a:r>
              <a:rPr lang="ar-SA" dirty="0" smtClean="0">
                <a:latin typeface="Arabic Typesetting" pitchFamily="66" charset="-78"/>
                <a:cs typeface="Traditional Arabic" pitchFamily="2" charset="-78"/>
              </a:rPr>
              <a:t>	 </a:t>
            </a:r>
            <a:r>
              <a:rPr lang="ar-SA" u="sng" dirty="0" smtClean="0">
                <a:latin typeface="Arabic Typesetting" pitchFamily="66" charset="-78"/>
                <a:cs typeface="Traditional Arabic" pitchFamily="2" charset="-78"/>
              </a:rPr>
              <a:t>مثل</a:t>
            </a:r>
            <a:r>
              <a:rPr lang="ar-SA" dirty="0" smtClean="0">
                <a:latin typeface="Arabic Typesetting" pitchFamily="66" charset="-78"/>
                <a:cs typeface="Traditional Arabic" pitchFamily="2" charset="-78"/>
              </a:rPr>
              <a:t>: 	التقارير – الأبحاث – المقالات – الملخصات – المشاريع ...</a:t>
            </a:r>
            <a:r>
              <a:rPr lang="en-US" dirty="0" smtClean="0">
                <a:latin typeface="Arabic Typesetting" pitchFamily="66" charset="-78"/>
                <a:cs typeface="Traditional Arabic" pitchFamily="2" charset="-78"/>
              </a:rPr>
              <a:t> </a:t>
            </a:r>
          </a:p>
          <a:p>
            <a:pPr marL="0" indent="-179388" defTabSz="269875" eaLnBrk="1" fontAlgn="auto" hangingPunct="1">
              <a:spcBef>
                <a:spcPts val="0"/>
              </a:spcBef>
              <a:spcAft>
                <a:spcPts val="0"/>
              </a:spcAft>
              <a:buFont typeface="Arial" pitchFamily="34" charset="0"/>
              <a:buNone/>
              <a:tabLst>
                <a:tab pos="90488" algn="l"/>
              </a:tabLst>
              <a:defRPr/>
            </a:pPr>
            <a:endParaRPr lang="en-US" sz="800" dirty="0" smtClean="0">
              <a:latin typeface="Arabic Typesetting" pitchFamily="66" charset="-78"/>
              <a:cs typeface="Traditional Arabic" pitchFamily="2" charset="-78"/>
            </a:endParaRPr>
          </a:p>
          <a:p>
            <a:pPr marL="0" defTabSz="269875" eaLnBrk="1" fontAlgn="auto" hangingPunct="1">
              <a:spcBef>
                <a:spcPts val="0"/>
              </a:spcBef>
              <a:spcAft>
                <a:spcPts val="0"/>
              </a:spcAft>
              <a:buFont typeface="Arial" pitchFamily="34" charset="0"/>
              <a:buNone/>
              <a:defRPr/>
            </a:pPr>
            <a:r>
              <a:rPr lang="en-US" dirty="0" smtClean="0">
                <a:latin typeface="Arabic Typesetting" pitchFamily="66" charset="-78"/>
                <a:cs typeface="Traditional Arabic" pitchFamily="2" charset="-78"/>
              </a:rPr>
              <a:t>		</a:t>
            </a:r>
            <a:r>
              <a:rPr lang="ar-SA" dirty="0" smtClean="0">
                <a:latin typeface="Arabic Typesetting" pitchFamily="66" charset="-78"/>
                <a:cs typeface="Traditional Arabic" pitchFamily="2" charset="-78"/>
              </a:rPr>
              <a:t>-  الكتابة غير الرسمية </a:t>
            </a:r>
            <a:r>
              <a:rPr lang="en-US" sz="2800" dirty="0" smtClean="0">
                <a:latin typeface="Arabic Typesetting" pitchFamily="66" charset="-78"/>
                <a:cs typeface="Traditional Arabic" pitchFamily="2" charset="-78"/>
              </a:rPr>
              <a:t>Informal Writing    </a:t>
            </a:r>
            <a:r>
              <a:rPr lang="ar-SA" dirty="0" smtClean="0">
                <a:latin typeface="Arabic Typesetting" pitchFamily="66" charset="-78"/>
                <a:cs typeface="Traditional Arabic" pitchFamily="2" charset="-78"/>
              </a:rPr>
              <a:t>	</a:t>
            </a:r>
          </a:p>
          <a:p>
            <a:pPr defTabSz="269875" eaLnBrk="1" fontAlgn="auto" hangingPunct="1">
              <a:spcBef>
                <a:spcPts val="0"/>
              </a:spcBef>
              <a:spcAft>
                <a:spcPts val="0"/>
              </a:spcAft>
              <a:buFont typeface="Arial" pitchFamily="34" charset="0"/>
              <a:buNone/>
              <a:defRPr/>
            </a:pPr>
            <a:r>
              <a:rPr lang="ar-SA" dirty="0" smtClean="0">
                <a:latin typeface="Arabic Typesetting" pitchFamily="66" charset="-78"/>
                <a:cs typeface="Traditional Arabic" pitchFamily="2" charset="-78"/>
              </a:rPr>
              <a:t> </a:t>
            </a:r>
            <a:r>
              <a:rPr lang="ar-SA" u="sng" dirty="0" smtClean="0">
                <a:latin typeface="Arabic Typesetting" pitchFamily="66" charset="-78"/>
                <a:cs typeface="Traditional Arabic" pitchFamily="2" charset="-78"/>
              </a:rPr>
              <a:t>مثل</a:t>
            </a:r>
            <a:r>
              <a:rPr lang="ar-SA" dirty="0" smtClean="0">
                <a:latin typeface="Arabic Typesetting" pitchFamily="66" charset="-78"/>
                <a:cs typeface="Traditional Arabic" pitchFamily="2" charset="-78"/>
              </a:rPr>
              <a:t>: القصة – الشعر -  المذكرات – الخطابات – الملصقات – التأملات ....</a:t>
            </a:r>
            <a:endParaRPr lang="ar-SA" dirty="0">
              <a:latin typeface="Arabic Typesetting" pitchFamily="66" charset="-78"/>
              <a:cs typeface="Traditional Arabic" pitchFamily="2" charset="-78"/>
            </a:endParaRPr>
          </a:p>
        </p:txBody>
      </p:sp>
      <p:grpSp>
        <p:nvGrpSpPr>
          <p:cNvPr id="7171" name="Group 3"/>
          <p:cNvGrpSpPr>
            <a:grpSpLocks/>
          </p:cNvGrpSpPr>
          <p:nvPr/>
        </p:nvGrpSpPr>
        <p:grpSpPr bwMode="auto">
          <a:xfrm>
            <a:off x="7972425" y="349250"/>
            <a:ext cx="1143000" cy="6159500"/>
            <a:chOff x="7929618" y="269630"/>
            <a:chExt cx="1142976" cy="6159766"/>
          </a:xfrm>
        </p:grpSpPr>
        <p:pic>
          <p:nvPicPr>
            <p:cNvPr id="7173" name="Picture 4"/>
            <p:cNvPicPr>
              <a:picLocks noChangeAspect="1" noChangeArrowheads="1"/>
            </p:cNvPicPr>
            <p:nvPr/>
          </p:nvPicPr>
          <p:blipFill>
            <a:blip r:embed="rId3" cstate="print"/>
            <a:srcRect/>
            <a:stretch>
              <a:fillRect/>
            </a:stretch>
          </p:blipFill>
          <p:spPr bwMode="auto">
            <a:xfrm>
              <a:off x="7929618" y="269630"/>
              <a:ext cx="1142976" cy="1142976"/>
            </a:xfrm>
            <a:prstGeom prst="rect">
              <a:avLst/>
            </a:prstGeom>
            <a:noFill/>
            <a:ln w="9525">
              <a:noFill/>
              <a:miter lim="800000"/>
              <a:headEnd/>
              <a:tailEnd/>
            </a:ln>
          </p:spPr>
        </p:pic>
        <p:sp>
          <p:nvSpPr>
            <p:cNvPr id="7174" name="TextBox 4"/>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dirty="0">
                  <a:latin typeface="Calibri" pitchFamily="34" charset="0"/>
                </a:rPr>
                <a:t>K</a:t>
              </a:r>
            </a:p>
            <a:p>
              <a:pPr algn="l"/>
              <a:r>
                <a:rPr lang="en-US" sz="1600" b="1" dirty="0">
                  <a:latin typeface="Calibri" pitchFamily="34" charset="0"/>
                </a:rPr>
                <a:t>I</a:t>
              </a:r>
            </a:p>
            <a:p>
              <a:pPr algn="l"/>
              <a:r>
                <a:rPr lang="en-US" sz="1600" b="1" dirty="0">
                  <a:latin typeface="Calibri" pitchFamily="34" charset="0"/>
                </a:rPr>
                <a:t>N</a:t>
              </a:r>
            </a:p>
            <a:p>
              <a:pPr algn="l"/>
              <a:r>
                <a:rPr lang="en-US" sz="1600" b="1" dirty="0">
                  <a:latin typeface="Calibri" pitchFamily="34" charset="0"/>
                </a:rPr>
                <a:t>G</a:t>
              </a:r>
            </a:p>
            <a:p>
              <a:pPr algn="l"/>
              <a:r>
                <a:rPr lang="ar-SA" sz="1600" b="1" dirty="0" smtClean="0">
                  <a:latin typeface="Calibri" pitchFamily="34" charset="0"/>
                </a:rPr>
                <a:t> </a:t>
              </a:r>
              <a:endParaRPr lang="en-US" sz="1600" b="1" dirty="0">
                <a:latin typeface="Calibri" pitchFamily="34" charset="0"/>
              </a:endParaRPr>
            </a:p>
            <a:p>
              <a:pPr algn="l"/>
              <a:r>
                <a:rPr lang="en-US" sz="1600" b="1" dirty="0">
                  <a:latin typeface="Calibri" pitchFamily="34" charset="0"/>
                </a:rPr>
                <a:t>S</a:t>
              </a:r>
            </a:p>
            <a:p>
              <a:pPr algn="l"/>
              <a:r>
                <a:rPr lang="en-US" sz="1600" b="1" dirty="0">
                  <a:latin typeface="Calibri" pitchFamily="34" charset="0"/>
                </a:rPr>
                <a:t>A</a:t>
              </a:r>
            </a:p>
            <a:p>
              <a:pPr algn="l"/>
              <a:r>
                <a:rPr lang="en-US" sz="1600" b="1" dirty="0">
                  <a:latin typeface="Calibri" pitchFamily="34" charset="0"/>
                </a:rPr>
                <a:t>U</a:t>
              </a:r>
            </a:p>
            <a:p>
              <a:pPr algn="l"/>
              <a:r>
                <a:rPr lang="en-US" sz="1600" b="1" dirty="0">
                  <a:latin typeface="Calibri" pitchFamily="34" charset="0"/>
                </a:rPr>
                <a:t>D</a:t>
              </a:r>
            </a:p>
            <a:p>
              <a:pPr algn="l"/>
              <a:endParaRPr lang="en-US" sz="1600" b="1" dirty="0">
                <a:latin typeface="Calibri" pitchFamily="34" charset="0"/>
              </a:endParaRPr>
            </a:p>
            <a:p>
              <a:pPr algn="l"/>
              <a:r>
                <a:rPr lang="en-US" sz="1600" b="1" dirty="0">
                  <a:latin typeface="Calibri" pitchFamily="34" charset="0"/>
                </a:rPr>
                <a:t>U</a:t>
              </a:r>
            </a:p>
            <a:p>
              <a:pPr algn="l"/>
              <a:r>
                <a:rPr lang="en-US" sz="1600" b="1" dirty="0">
                  <a:latin typeface="Calibri" pitchFamily="34" charset="0"/>
                </a:rPr>
                <a:t>N</a:t>
              </a:r>
            </a:p>
            <a:p>
              <a:pPr algn="l"/>
              <a:r>
                <a:rPr lang="en-US" sz="1600" b="1" dirty="0">
                  <a:latin typeface="Calibri" pitchFamily="34" charset="0"/>
                </a:rPr>
                <a:t>I</a:t>
              </a:r>
            </a:p>
            <a:p>
              <a:pPr algn="l"/>
              <a:r>
                <a:rPr lang="en-US" sz="1600" b="1" dirty="0">
                  <a:latin typeface="Calibri" pitchFamily="34" charset="0"/>
                </a:rPr>
                <a:t>V</a:t>
              </a:r>
            </a:p>
            <a:p>
              <a:pPr algn="l"/>
              <a:r>
                <a:rPr lang="en-US" sz="1600" b="1" dirty="0">
                  <a:latin typeface="Calibri" pitchFamily="34" charset="0"/>
                </a:rPr>
                <a:t>E</a:t>
              </a:r>
            </a:p>
            <a:p>
              <a:pPr algn="l"/>
              <a:r>
                <a:rPr lang="en-US" sz="1600" b="1" dirty="0">
                  <a:latin typeface="Calibri" pitchFamily="34" charset="0"/>
                </a:rPr>
                <a:t>R</a:t>
              </a:r>
            </a:p>
            <a:p>
              <a:pPr algn="l"/>
              <a:r>
                <a:rPr lang="en-US" sz="1600" b="1" dirty="0">
                  <a:latin typeface="Calibri" pitchFamily="34" charset="0"/>
                </a:rPr>
                <a:t>S</a:t>
              </a:r>
            </a:p>
            <a:p>
              <a:pPr algn="l"/>
              <a:r>
                <a:rPr lang="en-US" sz="1600" b="1" dirty="0">
                  <a:latin typeface="Calibri" pitchFamily="34" charset="0"/>
                </a:rPr>
                <a:t>I</a:t>
              </a:r>
            </a:p>
            <a:p>
              <a:pPr algn="l"/>
              <a:r>
                <a:rPr lang="en-US" sz="1600" b="1" dirty="0">
                  <a:latin typeface="Calibri" pitchFamily="34" charset="0"/>
                </a:rPr>
                <a:t>T</a:t>
              </a:r>
            </a:p>
            <a:p>
              <a:pPr algn="l"/>
              <a:r>
                <a:rPr lang="en-US" sz="1600" b="1" dirty="0">
                  <a:latin typeface="Calibri" pitchFamily="34" charset="0"/>
                </a:rPr>
                <a:t>Y</a:t>
              </a:r>
              <a:endParaRPr lang="ar-SA" sz="1600" b="1" dirty="0">
                <a:latin typeface="Calibri" pitchFamily="34" charset="0"/>
              </a:endParaRPr>
            </a:p>
          </p:txBody>
        </p:sp>
      </p:grpSp>
      <p:sp>
        <p:nvSpPr>
          <p:cNvPr id="7172" name="Rectangle 6"/>
          <p:cNvSpPr>
            <a:spLocks noChangeArrowheads="1"/>
          </p:cNvSpPr>
          <p:nvPr/>
        </p:nvSpPr>
        <p:spPr bwMode="auto">
          <a:xfrm>
            <a:off x="2428875" y="6273800"/>
            <a:ext cx="4286250" cy="369888"/>
          </a:xfrm>
          <a:prstGeom prst="rect">
            <a:avLst/>
          </a:prstGeom>
          <a:noFill/>
          <a:ln w="9525">
            <a:noFill/>
            <a:miter lim="800000"/>
            <a:headEnd/>
            <a:tailEnd/>
          </a:ln>
        </p:spPr>
        <p:txBody>
          <a:bodyPr>
            <a:spAutoFit/>
          </a:bodyPr>
          <a:lstStyle/>
          <a:p>
            <a:pPr algn="ctr"/>
            <a:r>
              <a:rPr lang="en-US" b="1">
                <a:latin typeface="Calibri" pitchFamily="34" charset="0"/>
              </a:rPr>
              <a:t>http://www.ksu.edu.sa</a:t>
            </a:r>
            <a:endParaRPr lang="ar-SA" b="1">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ar-SA" dirty="0" smtClean="0">
                <a:latin typeface="Arabic Typesetting" pitchFamily="66" charset="-78"/>
                <a:cs typeface="Traditional Arabic" pitchFamily="2" charset="-78"/>
              </a:rPr>
              <a:t>مفاتيح التعلم</a:t>
            </a:r>
            <a:endParaRPr lang="ar-SA" dirty="0">
              <a:latin typeface="Arabic Typesetting" pitchFamily="66" charset="-78"/>
              <a:cs typeface="Traditional Arabic" pitchFamily="2" charset="-78"/>
            </a:endParaRPr>
          </a:p>
        </p:txBody>
      </p:sp>
      <p:grpSp>
        <p:nvGrpSpPr>
          <p:cNvPr id="3" name="Group 5"/>
          <p:cNvGrpSpPr>
            <a:grpSpLocks/>
          </p:cNvGrpSpPr>
          <p:nvPr/>
        </p:nvGrpSpPr>
        <p:grpSpPr bwMode="auto">
          <a:xfrm>
            <a:off x="7972425" y="349250"/>
            <a:ext cx="1143000" cy="6159500"/>
            <a:chOff x="7929618" y="269630"/>
            <a:chExt cx="1142976" cy="6159766"/>
          </a:xfrm>
        </p:grpSpPr>
        <p:pic>
          <p:nvPicPr>
            <p:cNvPr id="5" name="Picture 6"/>
            <p:cNvPicPr>
              <a:picLocks noChangeAspect="1" noChangeArrowheads="1"/>
            </p:cNvPicPr>
            <p:nvPr/>
          </p:nvPicPr>
          <p:blipFill>
            <a:blip r:embed="rId2" cstate="print"/>
            <a:srcRect/>
            <a:stretch>
              <a:fillRect/>
            </a:stretch>
          </p:blipFill>
          <p:spPr bwMode="auto">
            <a:xfrm>
              <a:off x="7929618" y="269630"/>
              <a:ext cx="1142976" cy="1142976"/>
            </a:xfrm>
            <a:prstGeom prst="rect">
              <a:avLst/>
            </a:prstGeom>
            <a:noFill/>
            <a:ln w="9525">
              <a:noFill/>
              <a:miter lim="800000"/>
              <a:headEnd/>
              <a:tailEnd/>
            </a:ln>
          </p:spPr>
        </p:pic>
        <p:sp>
          <p:nvSpPr>
            <p:cNvPr id="6" name="TextBox 4"/>
            <p:cNvSpPr txBox="1">
              <a:spLocks noChangeArrowheads="1"/>
            </p:cNvSpPr>
            <p:nvPr/>
          </p:nvSpPr>
          <p:spPr bwMode="auto">
            <a:xfrm>
              <a:off x="8358214" y="1412638"/>
              <a:ext cx="500066" cy="5016758"/>
            </a:xfrm>
            <a:prstGeom prst="rect">
              <a:avLst/>
            </a:prstGeom>
            <a:noFill/>
            <a:ln w="9525">
              <a:noFill/>
              <a:miter lim="800000"/>
              <a:headEnd/>
              <a:tailEnd/>
            </a:ln>
          </p:spPr>
          <p:txBody>
            <a:bodyPr>
              <a:spAutoFit/>
            </a:bodyPr>
            <a:lstStyle/>
            <a:p>
              <a:pPr algn="l"/>
              <a:r>
                <a:rPr lang="en-US" sz="1600" b="1" dirty="0">
                  <a:latin typeface="Calibri" pitchFamily="34" charset="0"/>
                </a:rPr>
                <a:t>K</a:t>
              </a:r>
            </a:p>
            <a:p>
              <a:pPr algn="l"/>
              <a:r>
                <a:rPr lang="en-US" sz="1600" b="1" dirty="0">
                  <a:latin typeface="Calibri" pitchFamily="34" charset="0"/>
                </a:rPr>
                <a:t>I</a:t>
              </a:r>
            </a:p>
            <a:p>
              <a:pPr algn="l"/>
              <a:r>
                <a:rPr lang="en-US" sz="1600" b="1" dirty="0">
                  <a:latin typeface="Calibri" pitchFamily="34" charset="0"/>
                </a:rPr>
                <a:t>N</a:t>
              </a:r>
            </a:p>
            <a:p>
              <a:pPr algn="l"/>
              <a:r>
                <a:rPr lang="en-US" sz="1600" b="1" dirty="0">
                  <a:latin typeface="Calibri" pitchFamily="34" charset="0"/>
                </a:rPr>
                <a:t>G</a:t>
              </a:r>
            </a:p>
            <a:p>
              <a:pPr algn="l"/>
              <a:endParaRPr lang="en-US" sz="1600" b="1" dirty="0">
                <a:latin typeface="Calibri" pitchFamily="34" charset="0"/>
              </a:endParaRPr>
            </a:p>
            <a:p>
              <a:pPr algn="l"/>
              <a:r>
                <a:rPr lang="en-US" sz="1600" b="1" dirty="0">
                  <a:latin typeface="Calibri" pitchFamily="34" charset="0"/>
                </a:rPr>
                <a:t>S</a:t>
              </a:r>
            </a:p>
            <a:p>
              <a:pPr algn="l"/>
              <a:r>
                <a:rPr lang="en-US" sz="1600" b="1" dirty="0">
                  <a:latin typeface="Calibri" pitchFamily="34" charset="0"/>
                </a:rPr>
                <a:t>A</a:t>
              </a:r>
            </a:p>
            <a:p>
              <a:pPr algn="l"/>
              <a:r>
                <a:rPr lang="en-US" sz="1600" b="1" dirty="0">
                  <a:latin typeface="Calibri" pitchFamily="34" charset="0"/>
                </a:rPr>
                <a:t>U</a:t>
              </a:r>
            </a:p>
            <a:p>
              <a:pPr algn="l"/>
              <a:r>
                <a:rPr lang="en-US" sz="1600" b="1" dirty="0">
                  <a:latin typeface="Calibri" pitchFamily="34" charset="0"/>
                </a:rPr>
                <a:t>D</a:t>
              </a:r>
            </a:p>
            <a:p>
              <a:pPr algn="l"/>
              <a:endParaRPr lang="en-US" sz="1600" b="1" dirty="0">
                <a:latin typeface="Calibri" pitchFamily="34" charset="0"/>
              </a:endParaRPr>
            </a:p>
            <a:p>
              <a:pPr algn="l"/>
              <a:r>
                <a:rPr lang="en-US" sz="1600" b="1" dirty="0">
                  <a:latin typeface="Calibri" pitchFamily="34" charset="0"/>
                </a:rPr>
                <a:t>U</a:t>
              </a:r>
            </a:p>
            <a:p>
              <a:pPr algn="l"/>
              <a:r>
                <a:rPr lang="en-US" sz="1600" b="1" dirty="0">
                  <a:latin typeface="Calibri" pitchFamily="34" charset="0"/>
                </a:rPr>
                <a:t>N</a:t>
              </a:r>
            </a:p>
            <a:p>
              <a:pPr algn="l"/>
              <a:r>
                <a:rPr lang="en-US" sz="1600" b="1" dirty="0">
                  <a:latin typeface="Calibri" pitchFamily="34" charset="0"/>
                </a:rPr>
                <a:t>I</a:t>
              </a:r>
            </a:p>
            <a:p>
              <a:pPr algn="l"/>
              <a:r>
                <a:rPr lang="en-US" sz="1600" b="1" dirty="0">
                  <a:latin typeface="Calibri" pitchFamily="34" charset="0"/>
                </a:rPr>
                <a:t>V</a:t>
              </a:r>
            </a:p>
            <a:p>
              <a:pPr algn="l"/>
              <a:r>
                <a:rPr lang="en-US" sz="1600" b="1" dirty="0">
                  <a:latin typeface="Calibri" pitchFamily="34" charset="0"/>
                </a:rPr>
                <a:t>E</a:t>
              </a:r>
            </a:p>
            <a:p>
              <a:pPr algn="l"/>
              <a:r>
                <a:rPr lang="en-US" sz="1600" b="1" dirty="0">
                  <a:latin typeface="Calibri" pitchFamily="34" charset="0"/>
                </a:rPr>
                <a:t>R</a:t>
              </a:r>
            </a:p>
            <a:p>
              <a:pPr algn="l"/>
              <a:r>
                <a:rPr lang="en-US" sz="1600" b="1" dirty="0">
                  <a:latin typeface="Calibri" pitchFamily="34" charset="0"/>
                </a:rPr>
                <a:t>S</a:t>
              </a:r>
            </a:p>
            <a:p>
              <a:pPr algn="l"/>
              <a:r>
                <a:rPr lang="en-US" sz="1600" b="1" dirty="0">
                  <a:latin typeface="Calibri" pitchFamily="34" charset="0"/>
                </a:rPr>
                <a:t>I</a:t>
              </a:r>
            </a:p>
            <a:p>
              <a:pPr algn="l"/>
              <a:r>
                <a:rPr lang="en-US" sz="1600" b="1" dirty="0">
                  <a:latin typeface="Calibri" pitchFamily="34" charset="0"/>
                </a:rPr>
                <a:t>T</a:t>
              </a:r>
            </a:p>
            <a:p>
              <a:pPr algn="l"/>
              <a:r>
                <a:rPr lang="en-US" sz="1600" b="1" dirty="0">
                  <a:latin typeface="Calibri" pitchFamily="34" charset="0"/>
                </a:rPr>
                <a:t>Y</a:t>
              </a:r>
              <a:endParaRPr lang="ar-SA" sz="1600" b="1" dirty="0">
                <a:latin typeface="Calibri" pitchFamily="34" charset="0"/>
              </a:endParaRPr>
            </a:p>
          </p:txBody>
        </p:sp>
      </p:grpSp>
      <p:sp>
        <p:nvSpPr>
          <p:cNvPr id="7" name="Rectangle 8"/>
          <p:cNvSpPr>
            <a:spLocks noChangeArrowheads="1"/>
          </p:cNvSpPr>
          <p:nvPr/>
        </p:nvSpPr>
        <p:spPr bwMode="auto">
          <a:xfrm>
            <a:off x="2428875" y="6443488"/>
            <a:ext cx="4286250" cy="369888"/>
          </a:xfrm>
          <a:prstGeom prst="rect">
            <a:avLst/>
          </a:prstGeom>
          <a:noFill/>
          <a:ln w="9525">
            <a:noFill/>
            <a:miter lim="800000"/>
            <a:headEnd/>
            <a:tailEnd/>
          </a:ln>
        </p:spPr>
        <p:txBody>
          <a:bodyPr>
            <a:spAutoFit/>
          </a:bodyPr>
          <a:lstStyle/>
          <a:p>
            <a:pPr algn="ctr"/>
            <a:r>
              <a:rPr lang="en-US" b="1" dirty="0">
                <a:latin typeface="Calibri" pitchFamily="34" charset="0"/>
              </a:rPr>
              <a:t>http://www.ksu.edu.sa</a:t>
            </a:r>
            <a:endParaRPr lang="ar-SA" b="1" dirty="0">
              <a:latin typeface="Calibri" pitchFamily="34" charset="0"/>
            </a:endParaRPr>
          </a:p>
        </p:txBody>
      </p:sp>
      <p:grpSp>
        <p:nvGrpSpPr>
          <p:cNvPr id="4" name="Group 9"/>
          <p:cNvGrpSpPr/>
          <p:nvPr/>
        </p:nvGrpSpPr>
        <p:grpSpPr>
          <a:xfrm>
            <a:off x="2758152" y="1340768"/>
            <a:ext cx="3614048" cy="4896544"/>
            <a:chOff x="2758152" y="1340768"/>
            <a:chExt cx="3614048" cy="4896544"/>
          </a:xfrm>
        </p:grpSpPr>
        <p:sp>
          <p:nvSpPr>
            <p:cNvPr id="11" name="Freeform 10"/>
            <p:cNvSpPr/>
            <p:nvPr/>
          </p:nvSpPr>
          <p:spPr>
            <a:xfrm>
              <a:off x="2771800" y="1340768"/>
              <a:ext cx="3528392" cy="4896544"/>
            </a:xfrm>
            <a:custGeom>
              <a:avLst/>
              <a:gdLst>
                <a:gd name="connsiteX0" fmla="*/ 0 w 2952328"/>
                <a:gd name="connsiteY0" fmla="*/ 172165 h 3816424"/>
                <a:gd name="connsiteX1" fmla="*/ 1476164 w 2952328"/>
                <a:gd name="connsiteY1" fmla="*/ 344332 h 3816424"/>
                <a:gd name="connsiteX2" fmla="*/ 2952328 w 2952328"/>
                <a:gd name="connsiteY2" fmla="*/ 172169 h 3816424"/>
                <a:gd name="connsiteX3" fmla="*/ 2952328 w 2952328"/>
                <a:gd name="connsiteY3" fmla="*/ 3644259 h 3816424"/>
                <a:gd name="connsiteX4" fmla="*/ 1575339 w 2952328"/>
                <a:gd name="connsiteY4" fmla="*/ 3816035 h 3816424"/>
                <a:gd name="connsiteX5" fmla="*/ 1376989 w 2952328"/>
                <a:gd name="connsiteY5" fmla="*/ 3816035 h 3816424"/>
                <a:gd name="connsiteX6" fmla="*/ 0 w 2952328"/>
                <a:gd name="connsiteY6" fmla="*/ 3644257 h 3816424"/>
                <a:gd name="connsiteX7" fmla="*/ 0 w 2952328"/>
                <a:gd name="connsiteY7" fmla="*/ 172165 h 3816424"/>
                <a:gd name="connsiteX0" fmla="*/ 0 w 2952328"/>
                <a:gd name="connsiteY0" fmla="*/ 172165 h 3816424"/>
                <a:gd name="connsiteX1" fmla="*/ 1376989 w 2952328"/>
                <a:gd name="connsiteY1" fmla="*/ 391 h 3816424"/>
                <a:gd name="connsiteX2" fmla="*/ 1575339 w 2952328"/>
                <a:gd name="connsiteY2" fmla="*/ 391 h 3816424"/>
                <a:gd name="connsiteX3" fmla="*/ 2952328 w 2952328"/>
                <a:gd name="connsiteY3" fmla="*/ 172170 h 3816424"/>
                <a:gd name="connsiteX4" fmla="*/ 1575339 w 2952328"/>
                <a:gd name="connsiteY4" fmla="*/ 343946 h 3816424"/>
                <a:gd name="connsiteX5" fmla="*/ 1376989 w 2952328"/>
                <a:gd name="connsiteY5" fmla="*/ 343946 h 3816424"/>
                <a:gd name="connsiteX6" fmla="*/ 0 w 2952328"/>
                <a:gd name="connsiteY6" fmla="*/ 172168 h 3816424"/>
                <a:gd name="connsiteX7" fmla="*/ 0 w 2952328"/>
                <a:gd name="connsiteY7" fmla="*/ 172165 h 3816424"/>
                <a:gd name="connsiteX0" fmla="*/ 2952328 w 2952328"/>
                <a:gd name="connsiteY0" fmla="*/ 172165 h 3816424"/>
                <a:gd name="connsiteX1" fmla="*/ 1575339 w 2952328"/>
                <a:gd name="connsiteY1" fmla="*/ 343941 h 3816424"/>
                <a:gd name="connsiteX2" fmla="*/ 1376989 w 2952328"/>
                <a:gd name="connsiteY2" fmla="*/ 343941 h 3816424"/>
                <a:gd name="connsiteX3" fmla="*/ 0 w 2952328"/>
                <a:gd name="connsiteY3" fmla="*/ 172163 h 3816424"/>
                <a:gd name="connsiteX4" fmla="*/ 1376989 w 2952328"/>
                <a:gd name="connsiteY4" fmla="*/ 389 h 3816424"/>
                <a:gd name="connsiteX5" fmla="*/ 1575339 w 2952328"/>
                <a:gd name="connsiteY5" fmla="*/ 389 h 3816424"/>
                <a:gd name="connsiteX6" fmla="*/ 2952328 w 2952328"/>
                <a:gd name="connsiteY6" fmla="*/ 172168 h 3816424"/>
                <a:gd name="connsiteX7" fmla="*/ 2952328 w 2952328"/>
                <a:gd name="connsiteY7" fmla="*/ 3644259 h 3816424"/>
                <a:gd name="connsiteX8" fmla="*/ 1575339 w 2952328"/>
                <a:gd name="connsiteY8" fmla="*/ 3816035 h 3816424"/>
                <a:gd name="connsiteX9" fmla="*/ 1376989 w 2952328"/>
                <a:gd name="connsiteY9" fmla="*/ 3816035 h 3816424"/>
                <a:gd name="connsiteX10" fmla="*/ 0 w 2952328"/>
                <a:gd name="connsiteY10" fmla="*/ 3644257 h 3816424"/>
                <a:gd name="connsiteX11" fmla="*/ 0 w 2952328"/>
                <a:gd name="connsiteY11" fmla="*/ 172165 h 3816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52328" h="3816424" stroke="0" extrusionOk="0">
                  <a:moveTo>
                    <a:pt x="0" y="172165"/>
                  </a:moveTo>
                  <a:cubicBezTo>
                    <a:pt x="-8" y="267250"/>
                    <a:pt x="660895" y="344332"/>
                    <a:pt x="1476164" y="344332"/>
                  </a:cubicBezTo>
                  <a:cubicBezTo>
                    <a:pt x="2291421" y="344332"/>
                    <a:pt x="2952320" y="267252"/>
                    <a:pt x="2952328" y="172169"/>
                  </a:cubicBezTo>
                  <a:lnTo>
                    <a:pt x="2952328" y="3644259"/>
                  </a:lnTo>
                  <a:cubicBezTo>
                    <a:pt x="2952328" y="3734853"/>
                    <a:pt x="2350352" y="3809948"/>
                    <a:pt x="1575339" y="3816035"/>
                  </a:cubicBezTo>
                  <a:lnTo>
                    <a:pt x="1376989" y="3816035"/>
                  </a:lnTo>
                  <a:cubicBezTo>
                    <a:pt x="601971" y="3809948"/>
                    <a:pt x="-8" y="3734852"/>
                    <a:pt x="0" y="3644257"/>
                  </a:cubicBezTo>
                  <a:lnTo>
                    <a:pt x="0" y="172165"/>
                  </a:lnTo>
                  <a:close/>
                </a:path>
                <a:path w="2952328" h="3816424" fill="lighten" stroke="0" extrusionOk="0">
                  <a:moveTo>
                    <a:pt x="0" y="172165"/>
                  </a:moveTo>
                  <a:cubicBezTo>
                    <a:pt x="8" y="81571"/>
                    <a:pt x="601982" y="6477"/>
                    <a:pt x="1376989" y="391"/>
                  </a:cubicBezTo>
                  <a:lnTo>
                    <a:pt x="1575339" y="391"/>
                  </a:lnTo>
                  <a:cubicBezTo>
                    <a:pt x="2350363" y="6478"/>
                    <a:pt x="2952343" y="81575"/>
                    <a:pt x="2952328" y="172170"/>
                  </a:cubicBezTo>
                  <a:cubicBezTo>
                    <a:pt x="2952328" y="262764"/>
                    <a:pt x="2350352" y="337859"/>
                    <a:pt x="1575339" y="343946"/>
                  </a:cubicBezTo>
                  <a:lnTo>
                    <a:pt x="1376989" y="343946"/>
                  </a:lnTo>
                  <a:cubicBezTo>
                    <a:pt x="601971" y="337859"/>
                    <a:pt x="-8" y="262763"/>
                    <a:pt x="0" y="172168"/>
                  </a:cubicBezTo>
                  <a:lnTo>
                    <a:pt x="0" y="172165"/>
                  </a:lnTo>
                  <a:close/>
                </a:path>
                <a:path w="2952328" h="3816424" fill="none" extrusionOk="0">
                  <a:moveTo>
                    <a:pt x="2952328" y="172165"/>
                  </a:moveTo>
                  <a:cubicBezTo>
                    <a:pt x="2952328" y="262759"/>
                    <a:pt x="2350352" y="337854"/>
                    <a:pt x="1575339" y="343941"/>
                  </a:cubicBezTo>
                  <a:lnTo>
                    <a:pt x="1376989" y="343941"/>
                  </a:lnTo>
                  <a:cubicBezTo>
                    <a:pt x="601971" y="337854"/>
                    <a:pt x="-8" y="262758"/>
                    <a:pt x="0" y="172163"/>
                  </a:cubicBezTo>
                  <a:cubicBezTo>
                    <a:pt x="8" y="81569"/>
                    <a:pt x="601982" y="6475"/>
                    <a:pt x="1376989" y="389"/>
                  </a:cubicBezTo>
                  <a:lnTo>
                    <a:pt x="1575339" y="389"/>
                  </a:lnTo>
                  <a:cubicBezTo>
                    <a:pt x="2350363" y="6476"/>
                    <a:pt x="2952343" y="81573"/>
                    <a:pt x="2952328" y="172168"/>
                  </a:cubicBezTo>
                  <a:lnTo>
                    <a:pt x="2952328" y="3644259"/>
                  </a:lnTo>
                  <a:cubicBezTo>
                    <a:pt x="2952328" y="3734853"/>
                    <a:pt x="2350352" y="3809948"/>
                    <a:pt x="1575339" y="3816035"/>
                  </a:cubicBezTo>
                  <a:lnTo>
                    <a:pt x="1376989" y="3816035"/>
                  </a:lnTo>
                  <a:cubicBezTo>
                    <a:pt x="601971" y="3809948"/>
                    <a:pt x="-8" y="3734852"/>
                    <a:pt x="0" y="3644257"/>
                  </a:cubicBezTo>
                  <a:lnTo>
                    <a:pt x="0" y="172165"/>
                  </a:lnTo>
                </a:path>
              </a:pathLst>
            </a:custGeom>
            <a:noFill/>
            <a:ln>
              <a:solidFill>
                <a:schemeClr val="tx1"/>
              </a:solidFill>
            </a:ln>
          </p:spPr>
          <p:style>
            <a:lnRef idx="0">
              <a:schemeClr val="accent5"/>
            </a:lnRef>
            <a:fillRef idx="3">
              <a:schemeClr val="accent5"/>
            </a:fillRef>
            <a:effectRef idx="3">
              <a:schemeClr val="accent5"/>
            </a:effectRef>
            <a:fontRef idx="minor">
              <a:schemeClr val="lt1"/>
            </a:fontRef>
          </p:style>
          <p:txBody>
            <a:bodyPr rtlCol="1" anchor="ctr"/>
            <a:lstStyle/>
            <a:p>
              <a:pPr algn="ctr"/>
              <a:endParaRPr lang="ar-SA" dirty="0">
                <a:solidFill>
                  <a:schemeClr val="tx1"/>
                </a:solidFill>
              </a:endParaRPr>
            </a:p>
          </p:txBody>
        </p:sp>
        <p:grpSp>
          <p:nvGrpSpPr>
            <p:cNvPr id="8" name="Group 20"/>
            <p:cNvGrpSpPr/>
            <p:nvPr/>
          </p:nvGrpSpPr>
          <p:grpSpPr>
            <a:xfrm>
              <a:off x="2771800" y="1772816"/>
              <a:ext cx="3600400" cy="784312"/>
              <a:chOff x="2810941" y="2345527"/>
              <a:chExt cx="3570982" cy="784312"/>
            </a:xfrm>
          </p:grpSpPr>
          <p:sp>
            <p:nvSpPr>
              <p:cNvPr id="28" name="Arc 27"/>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p>
            </p:txBody>
          </p:sp>
          <p:sp>
            <p:nvSpPr>
              <p:cNvPr id="29" name="Arc 28"/>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p>
            </p:txBody>
          </p:sp>
        </p:grpSp>
        <p:grpSp>
          <p:nvGrpSpPr>
            <p:cNvPr id="9" name="Group 24"/>
            <p:cNvGrpSpPr/>
            <p:nvPr/>
          </p:nvGrpSpPr>
          <p:grpSpPr>
            <a:xfrm>
              <a:off x="2758152" y="2780928"/>
              <a:ext cx="3600400" cy="784312"/>
              <a:chOff x="2810941" y="2345527"/>
              <a:chExt cx="3570982" cy="784312"/>
            </a:xfrm>
          </p:grpSpPr>
          <p:sp>
            <p:nvSpPr>
              <p:cNvPr id="26" name="Arc 25"/>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7" name="Arc 26"/>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10" name="Group 27"/>
            <p:cNvGrpSpPr/>
            <p:nvPr/>
          </p:nvGrpSpPr>
          <p:grpSpPr>
            <a:xfrm>
              <a:off x="2771800" y="3789040"/>
              <a:ext cx="3600400" cy="784312"/>
              <a:chOff x="2810941" y="2345527"/>
              <a:chExt cx="3570982" cy="784312"/>
            </a:xfrm>
          </p:grpSpPr>
          <p:sp>
            <p:nvSpPr>
              <p:cNvPr id="24" name="Arc 23"/>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5" name="Arc 24"/>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12" name="Group 30"/>
            <p:cNvGrpSpPr/>
            <p:nvPr/>
          </p:nvGrpSpPr>
          <p:grpSpPr>
            <a:xfrm>
              <a:off x="2771800" y="4725144"/>
              <a:ext cx="3600400" cy="784312"/>
              <a:chOff x="2810941" y="2345527"/>
              <a:chExt cx="3570982" cy="784312"/>
            </a:xfrm>
          </p:grpSpPr>
          <p:sp>
            <p:nvSpPr>
              <p:cNvPr id="22" name="Arc 21"/>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3" name="Arc 22"/>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13" name="Group 38"/>
            <p:cNvGrpSpPr/>
            <p:nvPr/>
          </p:nvGrpSpPr>
          <p:grpSpPr>
            <a:xfrm>
              <a:off x="3491880" y="1988840"/>
              <a:ext cx="2088232" cy="4072518"/>
              <a:chOff x="3491880" y="1988840"/>
              <a:chExt cx="2088232" cy="4072518"/>
            </a:xfrm>
          </p:grpSpPr>
          <p:sp>
            <p:nvSpPr>
              <p:cNvPr id="17" name="TextBox 16"/>
              <p:cNvSpPr txBox="1"/>
              <p:nvPr/>
            </p:nvSpPr>
            <p:spPr>
              <a:xfrm>
                <a:off x="3995936" y="1988840"/>
                <a:ext cx="1224136" cy="400110"/>
              </a:xfrm>
              <a:prstGeom prst="rect">
                <a:avLst/>
              </a:prstGeom>
              <a:noFill/>
            </p:spPr>
            <p:txBody>
              <a:bodyPr wrap="square" rtlCol="1">
                <a:spAutoFit/>
              </a:bodyPr>
              <a:lstStyle/>
              <a:p>
                <a:pPr algn="ctr"/>
                <a:r>
                  <a:rPr lang="ar-SA" sz="2000" b="1" dirty="0" smtClean="0"/>
                  <a:t>الموضوع</a:t>
                </a:r>
                <a:endParaRPr lang="ar-SA" sz="2000" b="1" dirty="0"/>
              </a:p>
            </p:txBody>
          </p:sp>
          <p:sp>
            <p:nvSpPr>
              <p:cNvPr id="18" name="TextBox 17"/>
              <p:cNvSpPr txBox="1"/>
              <p:nvPr/>
            </p:nvSpPr>
            <p:spPr>
              <a:xfrm>
                <a:off x="3851920" y="2780928"/>
                <a:ext cx="1512168" cy="400110"/>
              </a:xfrm>
              <a:prstGeom prst="rect">
                <a:avLst/>
              </a:prstGeom>
              <a:noFill/>
            </p:spPr>
            <p:txBody>
              <a:bodyPr wrap="square" rtlCol="1">
                <a:spAutoFit/>
              </a:bodyPr>
              <a:lstStyle/>
              <a:p>
                <a:pPr algn="ctr"/>
                <a:r>
                  <a:rPr lang="ar-SA" sz="2000" b="1" dirty="0" smtClean="0"/>
                  <a:t>نوع الكتابة</a:t>
                </a:r>
                <a:endParaRPr lang="ar-SA" sz="2000" b="1" dirty="0"/>
              </a:p>
            </p:txBody>
          </p:sp>
          <p:sp>
            <p:nvSpPr>
              <p:cNvPr id="19" name="TextBox 18"/>
              <p:cNvSpPr txBox="1"/>
              <p:nvPr/>
            </p:nvSpPr>
            <p:spPr>
              <a:xfrm>
                <a:off x="3779912" y="3717032"/>
                <a:ext cx="1656184" cy="400110"/>
              </a:xfrm>
              <a:prstGeom prst="rect">
                <a:avLst/>
              </a:prstGeom>
              <a:noFill/>
            </p:spPr>
            <p:txBody>
              <a:bodyPr wrap="square" rtlCol="1">
                <a:spAutoFit/>
              </a:bodyPr>
              <a:lstStyle/>
              <a:p>
                <a:pPr algn="ctr"/>
                <a:r>
                  <a:rPr lang="ar-SA" sz="2000" b="1" dirty="0" smtClean="0"/>
                  <a:t>الغرض</a:t>
                </a:r>
                <a:endParaRPr lang="ar-SA" sz="2000" b="1" dirty="0"/>
              </a:p>
            </p:txBody>
          </p:sp>
          <p:sp>
            <p:nvSpPr>
              <p:cNvPr id="20" name="TextBox 19"/>
              <p:cNvSpPr txBox="1"/>
              <p:nvPr/>
            </p:nvSpPr>
            <p:spPr>
              <a:xfrm>
                <a:off x="3779912" y="4797152"/>
                <a:ext cx="1584176" cy="400110"/>
              </a:xfrm>
              <a:prstGeom prst="rect">
                <a:avLst/>
              </a:prstGeom>
              <a:noFill/>
            </p:spPr>
            <p:txBody>
              <a:bodyPr wrap="square" rtlCol="1">
                <a:spAutoFit/>
              </a:bodyPr>
              <a:lstStyle/>
              <a:p>
                <a:pPr algn="ctr"/>
                <a:r>
                  <a:rPr lang="ar-SA" sz="2000" b="1" dirty="0" smtClean="0"/>
                  <a:t>المستمع</a:t>
                </a:r>
                <a:endParaRPr lang="ar-SA" sz="2000" b="1" dirty="0"/>
              </a:p>
            </p:txBody>
          </p:sp>
          <p:sp>
            <p:nvSpPr>
              <p:cNvPr id="21" name="TextBox 20"/>
              <p:cNvSpPr txBox="1"/>
              <p:nvPr/>
            </p:nvSpPr>
            <p:spPr>
              <a:xfrm>
                <a:off x="3491880" y="5661248"/>
                <a:ext cx="2088232" cy="400110"/>
              </a:xfrm>
              <a:prstGeom prst="rect">
                <a:avLst/>
              </a:prstGeom>
              <a:noFill/>
            </p:spPr>
            <p:txBody>
              <a:bodyPr wrap="square" rtlCol="1">
                <a:spAutoFit/>
              </a:bodyPr>
              <a:lstStyle/>
              <a:p>
                <a:pPr algn="ctr"/>
                <a:r>
                  <a:rPr lang="ar-SA" sz="2000" b="1" dirty="0" smtClean="0"/>
                  <a:t>طرق انجاز الكتابة</a:t>
                </a:r>
                <a:endParaRPr lang="ar-SA" sz="2000" b="1" dirty="0"/>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Title 2"/>
          <p:cNvGrpSpPr>
            <a:grpSpLocks noGrp="1"/>
          </p:cNvGrpSpPr>
          <p:nvPr>
            <p:ph type="title"/>
          </p:nvPr>
        </p:nvGrpSpPr>
        <p:grpSpPr>
          <a:xfrm>
            <a:off x="457200" y="332656"/>
            <a:ext cx="8229600" cy="6183672"/>
            <a:chOff x="2758152" y="1340768"/>
            <a:chExt cx="3614048" cy="4932132"/>
          </a:xfrm>
        </p:grpSpPr>
        <p:sp>
          <p:nvSpPr>
            <p:cNvPr id="4" name="Freeform 3"/>
            <p:cNvSpPr/>
            <p:nvPr/>
          </p:nvSpPr>
          <p:spPr>
            <a:xfrm>
              <a:off x="2771800" y="1340768"/>
              <a:ext cx="3528392" cy="4896544"/>
            </a:xfrm>
            <a:custGeom>
              <a:avLst/>
              <a:gdLst>
                <a:gd name="connsiteX0" fmla="*/ 0 w 2952328"/>
                <a:gd name="connsiteY0" fmla="*/ 172165 h 3816424"/>
                <a:gd name="connsiteX1" fmla="*/ 1476164 w 2952328"/>
                <a:gd name="connsiteY1" fmla="*/ 344332 h 3816424"/>
                <a:gd name="connsiteX2" fmla="*/ 2952328 w 2952328"/>
                <a:gd name="connsiteY2" fmla="*/ 172169 h 3816424"/>
                <a:gd name="connsiteX3" fmla="*/ 2952328 w 2952328"/>
                <a:gd name="connsiteY3" fmla="*/ 3644259 h 3816424"/>
                <a:gd name="connsiteX4" fmla="*/ 1575339 w 2952328"/>
                <a:gd name="connsiteY4" fmla="*/ 3816035 h 3816424"/>
                <a:gd name="connsiteX5" fmla="*/ 1376989 w 2952328"/>
                <a:gd name="connsiteY5" fmla="*/ 3816035 h 3816424"/>
                <a:gd name="connsiteX6" fmla="*/ 0 w 2952328"/>
                <a:gd name="connsiteY6" fmla="*/ 3644257 h 3816424"/>
                <a:gd name="connsiteX7" fmla="*/ 0 w 2952328"/>
                <a:gd name="connsiteY7" fmla="*/ 172165 h 3816424"/>
                <a:gd name="connsiteX0" fmla="*/ 0 w 2952328"/>
                <a:gd name="connsiteY0" fmla="*/ 172165 h 3816424"/>
                <a:gd name="connsiteX1" fmla="*/ 1376989 w 2952328"/>
                <a:gd name="connsiteY1" fmla="*/ 391 h 3816424"/>
                <a:gd name="connsiteX2" fmla="*/ 1575339 w 2952328"/>
                <a:gd name="connsiteY2" fmla="*/ 391 h 3816424"/>
                <a:gd name="connsiteX3" fmla="*/ 2952328 w 2952328"/>
                <a:gd name="connsiteY3" fmla="*/ 172170 h 3816424"/>
                <a:gd name="connsiteX4" fmla="*/ 1575339 w 2952328"/>
                <a:gd name="connsiteY4" fmla="*/ 343946 h 3816424"/>
                <a:gd name="connsiteX5" fmla="*/ 1376989 w 2952328"/>
                <a:gd name="connsiteY5" fmla="*/ 343946 h 3816424"/>
                <a:gd name="connsiteX6" fmla="*/ 0 w 2952328"/>
                <a:gd name="connsiteY6" fmla="*/ 172168 h 3816424"/>
                <a:gd name="connsiteX7" fmla="*/ 0 w 2952328"/>
                <a:gd name="connsiteY7" fmla="*/ 172165 h 3816424"/>
                <a:gd name="connsiteX0" fmla="*/ 2952328 w 2952328"/>
                <a:gd name="connsiteY0" fmla="*/ 172165 h 3816424"/>
                <a:gd name="connsiteX1" fmla="*/ 1575339 w 2952328"/>
                <a:gd name="connsiteY1" fmla="*/ 343941 h 3816424"/>
                <a:gd name="connsiteX2" fmla="*/ 1376989 w 2952328"/>
                <a:gd name="connsiteY2" fmla="*/ 343941 h 3816424"/>
                <a:gd name="connsiteX3" fmla="*/ 0 w 2952328"/>
                <a:gd name="connsiteY3" fmla="*/ 172163 h 3816424"/>
                <a:gd name="connsiteX4" fmla="*/ 1376989 w 2952328"/>
                <a:gd name="connsiteY4" fmla="*/ 389 h 3816424"/>
                <a:gd name="connsiteX5" fmla="*/ 1575339 w 2952328"/>
                <a:gd name="connsiteY5" fmla="*/ 389 h 3816424"/>
                <a:gd name="connsiteX6" fmla="*/ 2952328 w 2952328"/>
                <a:gd name="connsiteY6" fmla="*/ 172168 h 3816424"/>
                <a:gd name="connsiteX7" fmla="*/ 2952328 w 2952328"/>
                <a:gd name="connsiteY7" fmla="*/ 3644259 h 3816424"/>
                <a:gd name="connsiteX8" fmla="*/ 1575339 w 2952328"/>
                <a:gd name="connsiteY8" fmla="*/ 3816035 h 3816424"/>
                <a:gd name="connsiteX9" fmla="*/ 1376989 w 2952328"/>
                <a:gd name="connsiteY9" fmla="*/ 3816035 h 3816424"/>
                <a:gd name="connsiteX10" fmla="*/ 0 w 2952328"/>
                <a:gd name="connsiteY10" fmla="*/ 3644257 h 3816424"/>
                <a:gd name="connsiteX11" fmla="*/ 0 w 2952328"/>
                <a:gd name="connsiteY11" fmla="*/ 172165 h 3816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52328" h="3816424" stroke="0" extrusionOk="0">
                  <a:moveTo>
                    <a:pt x="0" y="172165"/>
                  </a:moveTo>
                  <a:cubicBezTo>
                    <a:pt x="-8" y="267250"/>
                    <a:pt x="660895" y="344332"/>
                    <a:pt x="1476164" y="344332"/>
                  </a:cubicBezTo>
                  <a:cubicBezTo>
                    <a:pt x="2291421" y="344332"/>
                    <a:pt x="2952320" y="267252"/>
                    <a:pt x="2952328" y="172169"/>
                  </a:cubicBezTo>
                  <a:lnTo>
                    <a:pt x="2952328" y="3644259"/>
                  </a:lnTo>
                  <a:cubicBezTo>
                    <a:pt x="2952328" y="3734853"/>
                    <a:pt x="2350352" y="3809948"/>
                    <a:pt x="1575339" y="3816035"/>
                  </a:cubicBezTo>
                  <a:lnTo>
                    <a:pt x="1376989" y="3816035"/>
                  </a:lnTo>
                  <a:cubicBezTo>
                    <a:pt x="601971" y="3809948"/>
                    <a:pt x="-8" y="3734852"/>
                    <a:pt x="0" y="3644257"/>
                  </a:cubicBezTo>
                  <a:lnTo>
                    <a:pt x="0" y="172165"/>
                  </a:lnTo>
                  <a:close/>
                </a:path>
                <a:path w="2952328" h="3816424" fill="lighten" stroke="0" extrusionOk="0">
                  <a:moveTo>
                    <a:pt x="0" y="172165"/>
                  </a:moveTo>
                  <a:cubicBezTo>
                    <a:pt x="8" y="81571"/>
                    <a:pt x="601982" y="6477"/>
                    <a:pt x="1376989" y="391"/>
                  </a:cubicBezTo>
                  <a:lnTo>
                    <a:pt x="1575339" y="391"/>
                  </a:lnTo>
                  <a:cubicBezTo>
                    <a:pt x="2350363" y="6478"/>
                    <a:pt x="2952343" y="81575"/>
                    <a:pt x="2952328" y="172170"/>
                  </a:cubicBezTo>
                  <a:cubicBezTo>
                    <a:pt x="2952328" y="262764"/>
                    <a:pt x="2350352" y="337859"/>
                    <a:pt x="1575339" y="343946"/>
                  </a:cubicBezTo>
                  <a:lnTo>
                    <a:pt x="1376989" y="343946"/>
                  </a:lnTo>
                  <a:cubicBezTo>
                    <a:pt x="601971" y="337859"/>
                    <a:pt x="-8" y="262763"/>
                    <a:pt x="0" y="172168"/>
                  </a:cubicBezTo>
                  <a:lnTo>
                    <a:pt x="0" y="172165"/>
                  </a:lnTo>
                  <a:close/>
                </a:path>
                <a:path w="2952328" h="3816424" fill="none" extrusionOk="0">
                  <a:moveTo>
                    <a:pt x="2952328" y="172165"/>
                  </a:moveTo>
                  <a:cubicBezTo>
                    <a:pt x="2952328" y="262759"/>
                    <a:pt x="2350352" y="337854"/>
                    <a:pt x="1575339" y="343941"/>
                  </a:cubicBezTo>
                  <a:lnTo>
                    <a:pt x="1376989" y="343941"/>
                  </a:lnTo>
                  <a:cubicBezTo>
                    <a:pt x="601971" y="337854"/>
                    <a:pt x="-8" y="262758"/>
                    <a:pt x="0" y="172163"/>
                  </a:cubicBezTo>
                  <a:cubicBezTo>
                    <a:pt x="8" y="81569"/>
                    <a:pt x="601982" y="6475"/>
                    <a:pt x="1376989" y="389"/>
                  </a:cubicBezTo>
                  <a:lnTo>
                    <a:pt x="1575339" y="389"/>
                  </a:lnTo>
                  <a:cubicBezTo>
                    <a:pt x="2350363" y="6476"/>
                    <a:pt x="2952343" y="81573"/>
                    <a:pt x="2952328" y="172168"/>
                  </a:cubicBezTo>
                  <a:lnTo>
                    <a:pt x="2952328" y="3644259"/>
                  </a:lnTo>
                  <a:cubicBezTo>
                    <a:pt x="2952328" y="3734853"/>
                    <a:pt x="2350352" y="3809948"/>
                    <a:pt x="1575339" y="3816035"/>
                  </a:cubicBezTo>
                  <a:lnTo>
                    <a:pt x="1376989" y="3816035"/>
                  </a:lnTo>
                  <a:cubicBezTo>
                    <a:pt x="601971" y="3809948"/>
                    <a:pt x="-8" y="3734852"/>
                    <a:pt x="0" y="3644257"/>
                  </a:cubicBezTo>
                  <a:lnTo>
                    <a:pt x="0" y="172165"/>
                  </a:lnTo>
                </a:path>
              </a:pathLst>
            </a:custGeom>
            <a:noFill/>
            <a:ln>
              <a:solidFill>
                <a:schemeClr val="tx1"/>
              </a:solidFill>
            </a:ln>
          </p:spPr>
          <p:style>
            <a:lnRef idx="0">
              <a:schemeClr val="accent5"/>
            </a:lnRef>
            <a:fillRef idx="3">
              <a:schemeClr val="accent5"/>
            </a:fillRef>
            <a:effectRef idx="3">
              <a:schemeClr val="accent5"/>
            </a:effectRef>
            <a:fontRef idx="minor">
              <a:schemeClr val="lt1"/>
            </a:fontRef>
          </p:style>
          <p:txBody>
            <a:bodyPr rtlCol="1" anchor="ctr"/>
            <a:lstStyle/>
            <a:p>
              <a:pPr algn="ctr"/>
              <a:endParaRPr lang="ar-SA" dirty="0">
                <a:solidFill>
                  <a:schemeClr val="tx1"/>
                </a:solidFill>
              </a:endParaRPr>
            </a:p>
          </p:txBody>
        </p:sp>
        <p:grpSp>
          <p:nvGrpSpPr>
            <p:cNvPr id="3" name="Group 20"/>
            <p:cNvGrpSpPr/>
            <p:nvPr/>
          </p:nvGrpSpPr>
          <p:grpSpPr>
            <a:xfrm>
              <a:off x="2771800" y="1772816"/>
              <a:ext cx="3600400" cy="784312"/>
              <a:chOff x="2810941" y="2345527"/>
              <a:chExt cx="3570982" cy="784312"/>
            </a:xfrm>
          </p:grpSpPr>
          <p:sp>
            <p:nvSpPr>
              <p:cNvPr id="21" name="Arc 20"/>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p>
            </p:txBody>
          </p:sp>
          <p:sp>
            <p:nvSpPr>
              <p:cNvPr id="22" name="Arc 21"/>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b="1"/>
              </a:p>
            </p:txBody>
          </p:sp>
        </p:grpSp>
        <p:grpSp>
          <p:nvGrpSpPr>
            <p:cNvPr id="5" name="Group 24"/>
            <p:cNvGrpSpPr/>
            <p:nvPr/>
          </p:nvGrpSpPr>
          <p:grpSpPr>
            <a:xfrm>
              <a:off x="2758152" y="2780928"/>
              <a:ext cx="3600400" cy="784312"/>
              <a:chOff x="2810941" y="2345527"/>
              <a:chExt cx="3570982" cy="784312"/>
            </a:xfrm>
          </p:grpSpPr>
          <p:sp>
            <p:nvSpPr>
              <p:cNvPr id="19" name="Arc 18"/>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0" name="Arc 19"/>
              <p:cNvSpPr/>
              <p:nvPr/>
            </p:nvSpPr>
            <p:spPr>
              <a:xfrm rot="5400000">
                <a:off x="4275997"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6" name="Group 27"/>
            <p:cNvGrpSpPr/>
            <p:nvPr/>
          </p:nvGrpSpPr>
          <p:grpSpPr>
            <a:xfrm>
              <a:off x="2771800" y="3789040"/>
              <a:ext cx="3600400" cy="784312"/>
              <a:chOff x="2810941" y="2345527"/>
              <a:chExt cx="3570982" cy="784312"/>
            </a:xfrm>
          </p:grpSpPr>
          <p:sp>
            <p:nvSpPr>
              <p:cNvPr id="17" name="Arc 16"/>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8" name="Arc 17"/>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7" name="Group 30"/>
            <p:cNvGrpSpPr/>
            <p:nvPr/>
          </p:nvGrpSpPr>
          <p:grpSpPr>
            <a:xfrm>
              <a:off x="2771800" y="4725144"/>
              <a:ext cx="3600400" cy="784312"/>
              <a:chOff x="2810941" y="2345527"/>
              <a:chExt cx="3570982" cy="784312"/>
            </a:xfrm>
          </p:grpSpPr>
          <p:sp>
            <p:nvSpPr>
              <p:cNvPr id="15" name="Arc 14"/>
              <p:cNvSpPr/>
              <p:nvPr/>
            </p:nvSpPr>
            <p:spPr>
              <a:xfrm rot="10800000">
                <a:off x="2810941" y="2345527"/>
                <a:ext cx="3570982" cy="784312"/>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6" name="Arc 15"/>
              <p:cNvSpPr/>
              <p:nvPr/>
            </p:nvSpPr>
            <p:spPr>
              <a:xfrm rot="5400000">
                <a:off x="4247963" y="1075090"/>
                <a:ext cx="648074" cy="3456384"/>
              </a:xfrm>
              <a:prstGeom prst="arc">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grpSp>
          <p:nvGrpSpPr>
            <p:cNvPr id="8" name="Group 38"/>
            <p:cNvGrpSpPr/>
            <p:nvPr/>
          </p:nvGrpSpPr>
          <p:grpSpPr>
            <a:xfrm>
              <a:off x="2825940" y="1824377"/>
              <a:ext cx="3320360" cy="4448523"/>
              <a:chOff x="2825940" y="1824377"/>
              <a:chExt cx="3320360" cy="4448523"/>
            </a:xfrm>
          </p:grpSpPr>
          <p:sp>
            <p:nvSpPr>
              <p:cNvPr id="10" name="TextBox 9"/>
              <p:cNvSpPr txBox="1"/>
              <p:nvPr/>
            </p:nvSpPr>
            <p:spPr>
              <a:xfrm>
                <a:off x="2889185" y="1824377"/>
                <a:ext cx="3257115" cy="852655"/>
              </a:xfrm>
              <a:prstGeom prst="rect">
                <a:avLst/>
              </a:prstGeom>
              <a:noFill/>
            </p:spPr>
            <p:txBody>
              <a:bodyPr wrap="square" rtlCol="1">
                <a:spAutoFit/>
              </a:bodyPr>
              <a:lstStyle/>
              <a:p>
                <a:pPr algn="ctr"/>
                <a:r>
                  <a:rPr lang="ar-SA" sz="2000" b="1" dirty="0" smtClean="0"/>
                  <a:t>الموضوع</a:t>
                </a:r>
              </a:p>
              <a:p>
                <a:pPr algn="ctr"/>
                <a:r>
                  <a:rPr lang="ar-SA" dirty="0" smtClean="0"/>
                  <a:t>المفاهيم الرئيسة – العلاقات بينها – الفهم الحقيقي – التطبيقات</a:t>
                </a:r>
              </a:p>
              <a:p>
                <a:pPr algn="ctr"/>
                <a:endParaRPr lang="ar-SA" sz="2000" b="1" dirty="0"/>
              </a:p>
            </p:txBody>
          </p:sp>
          <p:sp>
            <p:nvSpPr>
              <p:cNvPr id="11" name="TextBox 10"/>
              <p:cNvSpPr txBox="1"/>
              <p:nvPr/>
            </p:nvSpPr>
            <p:spPr>
              <a:xfrm>
                <a:off x="2889185" y="2610242"/>
                <a:ext cx="3225493" cy="1059359"/>
              </a:xfrm>
              <a:prstGeom prst="rect">
                <a:avLst/>
              </a:prstGeom>
              <a:noFill/>
            </p:spPr>
            <p:txBody>
              <a:bodyPr wrap="square" rtlCol="1">
                <a:spAutoFit/>
              </a:bodyPr>
              <a:lstStyle/>
              <a:p>
                <a:pPr algn="ctr"/>
                <a:r>
                  <a:rPr lang="ar-SA" sz="2000" b="1" dirty="0" smtClean="0"/>
                  <a:t>نوع الكتابة</a:t>
                </a:r>
              </a:p>
              <a:p>
                <a:pPr algn="ctr"/>
                <a:r>
                  <a:rPr lang="ar-SA" dirty="0" smtClean="0"/>
                  <a:t>قصة – تقرير – توجيهات – مذكرات – خطاب – تقرير – ملصق – مطوية – شعر رسم بياني  خريطة مفاهيمية </a:t>
                </a:r>
              </a:p>
              <a:p>
                <a:pPr algn="ctr"/>
                <a:endParaRPr lang="ar-SA" sz="2000" b="1" dirty="0"/>
              </a:p>
            </p:txBody>
          </p:sp>
          <p:sp>
            <p:nvSpPr>
              <p:cNvPr id="12" name="TextBox 11"/>
              <p:cNvSpPr txBox="1"/>
              <p:nvPr/>
            </p:nvSpPr>
            <p:spPr>
              <a:xfrm>
                <a:off x="2825940" y="3577461"/>
                <a:ext cx="3320360" cy="800979"/>
              </a:xfrm>
              <a:prstGeom prst="rect">
                <a:avLst/>
              </a:prstGeom>
              <a:noFill/>
            </p:spPr>
            <p:txBody>
              <a:bodyPr wrap="square" rtlCol="1">
                <a:spAutoFit/>
              </a:bodyPr>
              <a:lstStyle/>
              <a:p>
                <a:pPr algn="ctr"/>
                <a:r>
                  <a:rPr lang="ar-SA" sz="2000" b="1" dirty="0" smtClean="0"/>
                  <a:t>الغرض</a:t>
                </a:r>
              </a:p>
              <a:p>
                <a:r>
                  <a:rPr lang="ar-SA" b="1" dirty="0" smtClean="0"/>
                  <a:t>البداية:</a:t>
                </a:r>
                <a:r>
                  <a:rPr lang="ar-SA" dirty="0" smtClean="0"/>
                  <a:t> يراجع، يفرض، يستكشف      </a:t>
                </a:r>
                <a:r>
                  <a:rPr lang="ar-SA" b="1" dirty="0" smtClean="0"/>
                  <a:t>أثناء:</a:t>
                </a:r>
                <a:r>
                  <a:rPr lang="ar-SA" dirty="0" smtClean="0"/>
                  <a:t> يوضح، يعدل، يعتبر،           </a:t>
                </a:r>
                <a:r>
                  <a:rPr lang="ar-SA" b="1" dirty="0" smtClean="0"/>
                  <a:t>الانتهاء:</a:t>
                </a:r>
                <a:r>
                  <a:rPr lang="ar-SA" dirty="0" smtClean="0"/>
                  <a:t> يعرض، يختبر، </a:t>
                </a:r>
              </a:p>
              <a:p>
                <a:r>
                  <a:rPr lang="ar-SA" dirty="0" smtClean="0"/>
                  <a:t>     يضع خطة يختبر                        يستميل،  يفسر                         يطبق، يصمم حلولا                               </a:t>
                </a:r>
                <a:endParaRPr lang="ar-SA" dirty="0"/>
              </a:p>
            </p:txBody>
          </p:sp>
          <p:sp>
            <p:nvSpPr>
              <p:cNvPr id="13" name="TextBox 12"/>
              <p:cNvSpPr txBox="1"/>
              <p:nvPr/>
            </p:nvSpPr>
            <p:spPr>
              <a:xfrm>
                <a:off x="2984052" y="4544679"/>
                <a:ext cx="3099003" cy="800979"/>
              </a:xfrm>
              <a:prstGeom prst="rect">
                <a:avLst/>
              </a:prstGeom>
              <a:noFill/>
            </p:spPr>
            <p:txBody>
              <a:bodyPr wrap="square" rtlCol="1">
                <a:spAutoFit/>
              </a:bodyPr>
              <a:lstStyle/>
              <a:p>
                <a:pPr algn="ctr"/>
                <a:r>
                  <a:rPr lang="ar-SA" sz="2000" b="1" dirty="0" smtClean="0"/>
                  <a:t>المستمع</a:t>
                </a:r>
              </a:p>
              <a:p>
                <a:pPr algn="ctr"/>
                <a:r>
                  <a:rPr lang="ar-SA" dirty="0" smtClean="0"/>
                  <a:t>الأصدقاء – تلاميذ في مستوى أدنى – تلاميذ في مستوى أعلى – الوالدين – زائر– المستهلك ممثل حكومي – المعلم – كتاب  </a:t>
                </a:r>
                <a:endParaRPr lang="ar-SA" dirty="0"/>
              </a:p>
            </p:txBody>
          </p:sp>
          <p:sp>
            <p:nvSpPr>
              <p:cNvPr id="14" name="TextBox 13"/>
              <p:cNvSpPr txBox="1"/>
              <p:nvPr/>
            </p:nvSpPr>
            <p:spPr>
              <a:xfrm>
                <a:off x="3268654" y="5511899"/>
                <a:ext cx="2719534" cy="761001"/>
              </a:xfrm>
              <a:prstGeom prst="rect">
                <a:avLst/>
              </a:prstGeom>
              <a:noFill/>
            </p:spPr>
            <p:txBody>
              <a:bodyPr wrap="square" rtlCol="1">
                <a:spAutoFit/>
              </a:bodyPr>
              <a:lstStyle/>
              <a:p>
                <a:pPr algn="ctr"/>
                <a:r>
                  <a:rPr lang="ar-SA" sz="2000" b="1" dirty="0" smtClean="0"/>
                  <a:t>طرق انجاز الكتابة</a:t>
                </a:r>
              </a:p>
              <a:p>
                <a:r>
                  <a:rPr lang="ar-SA" dirty="0" smtClean="0"/>
                  <a:t>                فردي – زوجي – جماعي              قلم – كمبيوتر – أخرى</a:t>
                </a:r>
              </a:p>
              <a:p>
                <a:r>
                  <a:rPr lang="ar-SA" dirty="0" smtClean="0"/>
                  <a:t>                    اعادة كتابة المسودات </a:t>
                </a: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3263</TotalTime>
  <Words>1214</Words>
  <Application>Microsoft Office PowerPoint</Application>
  <PresentationFormat>عرض على الشاشة (3:4)‏</PresentationFormat>
  <Paragraphs>392</Paragraphs>
  <Slides>18</Slides>
  <Notes>7</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Office Theme</vt:lpstr>
      <vt:lpstr>مدخل الكتابة من اجل التعلم في تدريس العلوم</vt:lpstr>
      <vt:lpstr>البداية</vt:lpstr>
      <vt:lpstr>أنواع ووظائف الكتابة</vt:lpstr>
      <vt:lpstr>مفهوم المعرفة</vt:lpstr>
      <vt:lpstr>نماذج الكتابةWriting Models  </vt:lpstr>
      <vt:lpstr>            أنموذج تكوين المعرفة</vt:lpstr>
      <vt:lpstr>مداخل الكتابة من اجل التعلم في العلوم</vt:lpstr>
      <vt:lpstr>مفاتيح التعلم</vt:lpstr>
      <vt:lpstr>الشريحة 9</vt:lpstr>
      <vt:lpstr>الشريحة 10</vt:lpstr>
      <vt:lpstr>مدخل كتابة العلوم كحل مشكلة   The Science Writing Heuristic  </vt:lpstr>
      <vt:lpstr>الشريحة 12</vt:lpstr>
      <vt:lpstr>البنائية التفاعلية</vt:lpstr>
      <vt:lpstr>لماذا الـ SWH؟</vt:lpstr>
      <vt:lpstr>مقارنة نموذج الـ SWH والنموذج التقليدي  لكتابة تقرير النشاط المعملي</vt:lpstr>
      <vt:lpstr>الدراسات في الـ SWH</vt:lpstr>
      <vt:lpstr>نشاط دور المعلم: التحقيق في وفاة السيد علي علوك</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التنمية المهنية العلمية في مجتمع المعرفة</dc:title>
  <dc:creator>Windows User</dc:creator>
  <cp:lastModifiedBy>nora alsaleeh</cp:lastModifiedBy>
  <cp:revision>152</cp:revision>
  <dcterms:created xsi:type="dcterms:W3CDTF">2009-10-05T17:24:59Z</dcterms:created>
  <dcterms:modified xsi:type="dcterms:W3CDTF">2011-03-13T08:02:16Z</dcterms:modified>
</cp:coreProperties>
</file>