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8AD092-D7D3-4E18-9158-AB44895CC5BE}" type="datetimeFigureOut">
              <a:rPr lang="ar-SA" smtClean="0"/>
              <a:pPr/>
              <a:t>15/04/32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3B8019-66EA-417E-A99D-6530E20E352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285720" y="1285860"/>
            <a:ext cx="86868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كيــف تكتـب خطـة بحـث سيئـة ؟؟</a:t>
            </a:r>
            <a:r>
              <a:rPr kumimoji="0" lang="en-US" sz="4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/>
            </a:r>
            <a:br>
              <a:rPr kumimoji="0" lang="en-US" sz="4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</a:br>
            <a:endParaRPr kumimoji="0" lang="ar-SA" sz="4800" b="0" i="0" u="none" strike="noStrike" kern="1200" cap="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 SS TV Bold" pitchFamily="18" charset="-78"/>
              <a:ea typeface="GE SS TV Bold" pitchFamily="18" charset="-78"/>
              <a:cs typeface="GE SS TV Bold" pitchFamily="18" charset="-78"/>
            </a:endParaRPr>
          </a:p>
        </p:txBody>
      </p:sp>
      <p:sp>
        <p:nvSpPr>
          <p:cNvPr id="3" name="عنصر نائب للمحتوى 2"/>
          <p:cNvSpPr txBox="1">
            <a:spLocks/>
          </p:cNvSpPr>
          <p:nvPr/>
        </p:nvSpPr>
        <p:spPr>
          <a:xfrm>
            <a:off x="285720" y="2332037"/>
            <a:ext cx="86868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حلقة نقاش من إعداد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 SS Two Bold" pitchFamily="18" charset="-78"/>
                <a:ea typeface="GE SS Two Bold" pitchFamily="18" charset="-78"/>
                <a:cs typeface="GE SS Two Bold" pitchFamily="18" charset="-78"/>
              </a:rPr>
              <a:t>الدكتـور/ عبدالناصـر محمـد عبدالحميـد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 SS Two Bold" pitchFamily="18" charset="-78"/>
              <a:ea typeface="GE SS Two Bold" pitchFamily="18" charset="-78"/>
              <a:cs typeface="GE SS Two Bold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أستاذ المناهج وتعليم الرياضيات المساعد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(باحث فى كرسى الشيخ العبيكان لتطوير تعليم العلوم والرياضيات)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مركـز التميـز </a:t>
            </a:r>
            <a:r>
              <a:rPr kumimoji="0" lang="ar-S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البحـثى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–  كليـة التربيــة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ما المكونات الأساسية لخطة البحث </a:t>
            </a:r>
            <a:r>
              <a:rPr lang="ar-SA" b="1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؟؟</a:t>
            </a:r>
            <a:endParaRPr lang="ar-SA" dirty="0">
              <a:latin typeface="GE SS TV Bold" pitchFamily="18" charset="-78"/>
              <a:ea typeface="GE SS TV Bold" pitchFamily="18" charset="-78"/>
              <a:cs typeface="GE SS TV Bold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sz="2700" b="1" dirty="0">
                <a:latin typeface="GE SS Two Bold" pitchFamily="18" charset="-78"/>
                <a:ea typeface="GE SS Two Bold" pitchFamily="18" charset="-78"/>
                <a:cs typeface="GE SS Two Bold" pitchFamily="18" charset="-78"/>
              </a:rPr>
              <a:t>عزيزى الباحث ... حتى يكون بحثك سيئا يجب ألا يتضمن </a:t>
            </a:r>
            <a:r>
              <a:rPr lang="ar-SA" sz="2700" b="1" dirty="0" err="1">
                <a:latin typeface="GE SS Two Bold" pitchFamily="18" charset="-78"/>
                <a:ea typeface="GE SS Two Bold" pitchFamily="18" charset="-78"/>
                <a:cs typeface="GE SS Two Bold" pitchFamily="18" charset="-78"/>
              </a:rPr>
              <a:t>الآتى</a:t>
            </a:r>
            <a:r>
              <a:rPr lang="ar-SA" sz="2700" b="1" dirty="0">
                <a:latin typeface="GE SS Two Bold" pitchFamily="18" charset="-78"/>
                <a:ea typeface="GE SS Two Bold" pitchFamily="18" charset="-78"/>
                <a:cs typeface="GE SS Two Bold" pitchFamily="18" charset="-78"/>
              </a:rPr>
              <a:t> :</a:t>
            </a:r>
            <a:endParaRPr lang="en-US" sz="2700" b="1" dirty="0">
              <a:latin typeface="GE SS Two Bold" pitchFamily="18" charset="-78"/>
              <a:ea typeface="GE SS Two Bold" pitchFamily="18" charset="-78"/>
              <a:cs typeface="GE SS Two Bold" pitchFamily="18" charset="-78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1- تحديد </a:t>
            </a:r>
            <a:r>
              <a:rPr lang="ar-SA" b="1" dirty="0" err="1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 صياغة عنوان متفرد ومتميز للبحث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2- مقدمة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3- مشكلة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</a:t>
            </a:r>
            <a:r>
              <a:rPr lang="ar-SA" b="1" dirty="0" err="1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 تساؤلاته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4- فروض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5- أهداف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6- أهمية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7- منهج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8- حدود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وقيوده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9- أدوات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10- إجراءات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أو خطواته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11- مصطلحات </a:t>
            </a:r>
            <a:r>
              <a:rPr lang="ar-SA" b="1" dirty="0">
                <a:latin typeface="Times New Roman" pitchFamily="18" charset="0"/>
                <a:cs typeface="Times New Roman" pitchFamily="18" charset="0"/>
              </a:rPr>
              <a:t>البحث 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b="1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ما الأشياء </a:t>
            </a:r>
            <a:r>
              <a:rPr lang="ar-SA" sz="3200" b="1" dirty="0" err="1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التى</a:t>
            </a:r>
            <a:r>
              <a:rPr lang="ar-SA" sz="3200" b="1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 يجب مراعاتها عند صياغة عنوان البحث ؟؟</a:t>
            </a:r>
            <a:endParaRPr lang="ar-SA" sz="3200" dirty="0">
              <a:latin typeface="GE SS TV Bold" pitchFamily="18" charset="-78"/>
              <a:ea typeface="GE SS TV Bold" pitchFamily="18" charset="-78"/>
              <a:cs typeface="GE SS TV Bold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554162"/>
            <a:ext cx="8848756" cy="5875366"/>
          </a:xfrm>
        </p:spPr>
        <p:txBody>
          <a:bodyPr>
            <a:normAutofit/>
          </a:bodyPr>
          <a:lstStyle/>
          <a:p>
            <a:pPr marL="355600" lvl="0" indent="-355600">
              <a:buNone/>
            </a:pP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1- يجب 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أن يكون العنوان قديما ومكررا وليس حديثا 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2- أن 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يكون به أخطاء لغوية ظاهرة كانت أم غير ظاهرة 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3- أن 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تكون فيه كلمات مكررة عدة مرات سواء تطلب الأمر ذلك أم لا 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4- يجب 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عدم صياغة عنوان البحث بصورة مختصرة وإنما يصاغ بإسهاب ممل 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5- أن 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يكون مشابه لعناوين البحوث الأخرى </a:t>
            </a:r>
            <a:r>
              <a:rPr lang="ar-SA" sz="2600" b="1" dirty="0" err="1" smtClean="0">
                <a:latin typeface="Times New Roman" pitchFamily="18" charset="0"/>
                <a:cs typeface="Times New Roman" pitchFamily="18" charset="0"/>
              </a:rPr>
              <a:t>التى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 أجريت وألا يكون متفردا 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6- عدم 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تحديد المتغير المستقل وكذلك المتغير أو المتغيرات التابعة بشكل واضح 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7- عدم 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كتابة اسم المادة الدراسية </a:t>
            </a:r>
            <a:r>
              <a:rPr lang="ar-SA" sz="2600" b="1" dirty="0" err="1" smtClean="0">
                <a:latin typeface="Times New Roman" pitchFamily="18" charset="0"/>
                <a:cs typeface="Times New Roman" pitchFamily="18" charset="0"/>
              </a:rPr>
              <a:t>التى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 يتناولها البحث أو ما يدل عليها فى العنوان المكتوب 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8- لا 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يجب أن يعكس العنوان المنهج البحثى المستخدم(</a:t>
            </a:r>
            <a:r>
              <a:rPr lang="ar-SA" sz="2600" b="1" dirty="0" err="1" smtClean="0">
                <a:latin typeface="Times New Roman" pitchFamily="18" charset="0"/>
                <a:cs typeface="Times New Roman" pitchFamily="18" charset="0"/>
              </a:rPr>
              <a:t>تجريبى</a:t>
            </a:r>
            <a:r>
              <a:rPr lang="ar-SA" sz="2600" b="1" dirty="0" smtClean="0">
                <a:latin typeface="Times New Roman" pitchFamily="18" charset="0"/>
                <a:cs typeface="Times New Roman" pitchFamily="18" charset="0"/>
              </a:rPr>
              <a:t>, وصفى,... إلخ) 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مثال لعنوان بحث سيء :</a:t>
            </a:r>
            <a:endParaRPr lang="ar-SA" dirty="0">
              <a:latin typeface="GE SS TV Bold" pitchFamily="18" charset="-78"/>
              <a:ea typeface="GE SS TV Bold" pitchFamily="18" charset="-78"/>
              <a:cs typeface="GE SS TV Bold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- أثر 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استخدام طريقة الاستقصاء فى تنمية التفكير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العلمى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والاتجاه لدى الطالبات فى مدينة جدة غرب المملكة العربية السعودية .</a:t>
            </a:r>
          </a:p>
          <a:p>
            <a:pPr marL="514350" lvl="0" indent="-514350">
              <a:buFont typeface="+mj-lt"/>
              <a:buAutoNum type="arabicPeriod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- فاعلية 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استخدام مدخل الاكتشاف الموجه فى تدريس وحدة حساب المثلثات لطلاب الصف الأول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الثانوى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وأثرها على التحصيل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الدراسى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والتفكير الإحصائي وميول الطلاب  نحو الرياضيات فى المرحلة الثانوية 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200" b="1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ما الأشياء </a:t>
            </a:r>
            <a:r>
              <a:rPr lang="ar-SA" sz="3200" b="1" dirty="0" err="1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التى</a:t>
            </a:r>
            <a:r>
              <a:rPr lang="ar-SA" sz="3200" b="1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 يجب مراعاتها عند كتابة مقدمة البحث ؟؟</a:t>
            </a:r>
            <a:r>
              <a:rPr lang="en-US" sz="3200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/>
            </a:r>
            <a:br>
              <a:rPr lang="en-US" sz="3200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</a:br>
            <a:endParaRPr lang="ar-SA" sz="3200" dirty="0">
              <a:latin typeface="GE SS TV Bold" pitchFamily="18" charset="-78"/>
              <a:ea typeface="GE SS TV Bold" pitchFamily="18" charset="-78"/>
              <a:cs typeface="GE SS TV Bold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142984"/>
            <a:ext cx="8848756" cy="5429288"/>
          </a:xfrm>
        </p:spPr>
        <p:txBody>
          <a:bodyPr>
            <a:noAutofit/>
          </a:bodyPr>
          <a:lstStyle/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يجب أن تكون مليئة بالكلمات الرنانة والجمل الخطابية .</a:t>
            </a:r>
            <a:endParaRPr lang="en-US" sz="3900" b="1" baseline="-2500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عدم مراعاة قواعد الكتابة والأمانة العلمية من حيث الاقتباسات وكتابة الفقرات ....إلخ </a:t>
            </a:r>
            <a:endParaRPr lang="en-US" sz="3900" b="1" baseline="-2500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أن تكون مقدمة البحث منفصلة عما كتب فى العنوان ولا تمت إليه بصلة .</a:t>
            </a:r>
            <a:endParaRPr lang="en-US" sz="3900" b="1" baseline="-2500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تبدأ المقدمة بتناول المتغير المستقل ثم المتغيرات التابعة أو العكس .</a:t>
            </a:r>
            <a:endParaRPr lang="en-US" sz="3900" b="1" baseline="-2500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أن تكون مقدمة البحث مليئة بالأخطاء الإملائية والمطبعية .</a:t>
            </a:r>
            <a:endParaRPr lang="en-US" sz="3900" b="1" baseline="-2500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أن تكون المقدمة عبارة عن عدة اقتباسات منفصلة ولا يوجد رابط بينها .</a:t>
            </a:r>
            <a:endParaRPr lang="en-US" sz="3900" b="1" baseline="-2500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عدم مراعاة التسلسل </a:t>
            </a:r>
            <a:r>
              <a:rPr lang="ar-SA" sz="3900" b="1" baseline="-2500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الزمنى</a:t>
            </a:r>
            <a:r>
              <a:rPr lang="ar-SA" sz="3900" b="1" baseline="-2500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عند كتابة الفقرات المقتبسة فى مقدمة البحث .</a:t>
            </a:r>
            <a:endParaRPr lang="en-US" sz="3900" b="1" baseline="-2500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472608"/>
          </a:xfrm>
        </p:spPr>
        <p:txBody>
          <a:bodyPr>
            <a:normAutofit lnSpcReduction="10000"/>
          </a:bodyPr>
          <a:lstStyle/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8- يجب ألا يكتب الباحث </a:t>
            </a:r>
            <a:r>
              <a:rPr lang="ar-SA" sz="3900" b="1" baseline="-25000" dirty="0" err="1" smtClean="0">
                <a:latin typeface="Times New Roman" pitchFamily="18" charset="0"/>
                <a:cs typeface="Times New Roman" pitchFamily="18" charset="0"/>
              </a:rPr>
              <a:t>أى</a:t>
            </a: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 عبارة من عنده فى مقدمة البحث .</a:t>
            </a:r>
            <a:endParaRPr lang="en-US" sz="39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9-</a:t>
            </a:r>
            <a:r>
              <a:rPr lang="ar-SA" sz="3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يجب أن تكون كالنملة وليس كالنحلة عند كتابتك للمقدمة .</a:t>
            </a:r>
            <a:endParaRPr lang="en-US" sz="39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10- يجب </a:t>
            </a: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أن تكتب المقدمة بشكل إما أن يكون فيه تطويل ممل أو تقصير مخل </a:t>
            </a:r>
            <a:endParaRPr lang="en-US" sz="39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11- عدم </a:t>
            </a: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استخدام مراجع أصيلة فى كتابة المقدمة والاقتصار على استخدام الرسائل العلمية فقط .</a:t>
            </a:r>
            <a:endParaRPr lang="en-US" sz="39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12- المراجع </a:t>
            </a: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والدراسات القديمة أفضل من الحديثة .</a:t>
            </a:r>
            <a:endParaRPr lang="en-US" sz="39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lvl="0" indent="-273050">
              <a:lnSpc>
                <a:spcPct val="150000"/>
              </a:lnSpc>
              <a:buNone/>
            </a:pP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13- أن </a:t>
            </a:r>
            <a:r>
              <a:rPr lang="ar-SA" sz="3900" b="1" baseline="-25000" dirty="0" smtClean="0">
                <a:latin typeface="Times New Roman" pitchFamily="18" charset="0"/>
                <a:cs typeface="Times New Roman" pitchFamily="18" charset="0"/>
              </a:rPr>
              <a:t>يقتصر استخدام المراجع على المراجع العربية فقط ولا تستخدم الأجنبية لصعوبتها .</a:t>
            </a:r>
            <a:endParaRPr lang="en-US" sz="39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sz="39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2700" b="1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ما الأشياء </a:t>
            </a:r>
            <a:r>
              <a:rPr lang="ar-SA" sz="2700" b="1" dirty="0" err="1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التى</a:t>
            </a:r>
            <a:r>
              <a:rPr lang="ar-SA" sz="2700" b="1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 يجب مراعاتها عند صياغة الفروض الإحصائية للبحث ؟؟</a:t>
            </a:r>
            <a:r>
              <a:rPr lang="en-US" sz="2700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/>
            </a:r>
            <a:br>
              <a:rPr lang="en-US" sz="2700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</a:br>
            <a:endParaRPr lang="ar-SA" sz="2700" dirty="0">
              <a:latin typeface="GE SS TV Bold" pitchFamily="18" charset="-78"/>
              <a:ea typeface="GE SS TV Bold" pitchFamily="18" charset="-78"/>
              <a:cs typeface="GE SS TV Bold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268760"/>
            <a:ext cx="8884096" cy="5112568"/>
          </a:xfrm>
        </p:spPr>
        <p:txBody>
          <a:bodyPr>
            <a:normAutofit fontScale="85000" lnSpcReduction="10000"/>
          </a:bodyPr>
          <a:lstStyle/>
          <a:p>
            <a:pPr marL="355600" lvl="0" indent="-355600"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 يجب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أن يكون عدد الفروض أكبر أو أقل من عدد أسئلة البحث 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 يجب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صياغة جميع الفروض فى صورة صفرية بغض النظر عن نتائج الدراسات السابقة 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 يجب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التنويع بين الفروض الصفرية والفروض الموجهة عند كتابة الفروض الإحصائية 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4- يجب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كتابة الفروض التربوية بدلا من الفروض الإحصائية 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5- مستوى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الدلالة (0,05) أفضل بكثير من مستوى الدلالة (0,01) 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6- الفرض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الموجه أفضل من الفرض الصفري 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7- عند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صياغة الفرض الصفرى نستخدم اختبار الدلالة أحادى الطرف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One tailed test </a:t>
            </a:r>
          </a:p>
          <a:p>
            <a:pPr marL="355600" lvl="0" indent="-355600"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8- عند 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صياغة الفرض الموجه نستخدم اختبار الدلالة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ثنائى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الطرف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Two tailed test </a:t>
            </a:r>
          </a:p>
          <a:p>
            <a:endParaRPr lang="ar-SA" b="1" dirty="0">
              <a:solidFill>
                <a:schemeClr val="accent6">
                  <a:lumMod val="50000"/>
                </a:schemeClr>
              </a:solidFill>
              <a:cs typeface="AL-Mohana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200" b="1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>أمثلة لفروض إحصائية سيئة :</a:t>
            </a:r>
            <a:r>
              <a:rPr lang="en-US" sz="3200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  <a:t/>
            </a:r>
            <a:br>
              <a:rPr lang="en-US" sz="3200" dirty="0" smtClean="0">
                <a:latin typeface="GE SS TV Bold" pitchFamily="18" charset="-78"/>
                <a:ea typeface="GE SS TV Bold" pitchFamily="18" charset="-78"/>
                <a:cs typeface="GE SS TV Bold" pitchFamily="18" charset="-78"/>
              </a:rPr>
            </a:br>
            <a:endParaRPr lang="ar-SA" sz="3200" dirty="0">
              <a:latin typeface="GE SS TV Bold" pitchFamily="18" charset="-78"/>
              <a:ea typeface="GE SS TV Bold" pitchFamily="18" charset="-78"/>
              <a:cs typeface="GE SS TV Bold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ar-SA" b="1" dirty="0" smtClean="0">
                <a:cs typeface="AL-Mohanad" pitchFamily="2" charset="-78"/>
              </a:rPr>
              <a:t>-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لا 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توجد فروق ذات دلالة إحصائية عند مستوى (0,05) بين متوسط درجات المجموعة التجريبية والمجموعة الضابطة فى الاختبار التحصيلى البعدى وذلك لصالح المجموعة التجريبية .</a:t>
            </a:r>
          </a:p>
          <a:p>
            <a:pPr marL="514350" lvl="0" indent="-514350">
              <a:buFont typeface="+mj-lt"/>
              <a:buAutoNum type="arabicPeriod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- توجد 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فروق ذات دلالة إحصائية بين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متوسطى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درجات طلاب المجموعة التجريبية وطلاب المجموعة الضابطة 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2"/>
          <p:cNvSpPr txBox="1">
            <a:spLocks/>
          </p:cNvSpPr>
          <p:nvPr/>
        </p:nvSpPr>
        <p:spPr>
          <a:xfrm>
            <a:off x="285720" y="1142984"/>
            <a:ext cx="8686800" cy="49292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550" marR="0" lvl="0" indent="-82550" algn="justLow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عزيزى الباحث ... وبعد أن قدمت لك بعض النصائح عن كيفية كتابة خطة البحث ومكوناتها كما لا يجب أن تكون ... أرجو أن تفعل عكس ذلك تماما , ولا تنفذ أى نصيحة من النصائح السابقة ليكون بحثك بمشيئة الله تعالى متفردا وممتازا , ويعبر عن باحث متميز ينتمى لجامعة متميزة تعد من أفضل الجامعات فى الشرق الأوسط .  </a:t>
            </a:r>
          </a:p>
          <a:p>
            <a:pPr marL="342900" marR="0" lvl="0" indent="-342900" algn="justLow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AL-Mohanad" pitchFamily="2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L-Mohanad" pitchFamily="2" charset="-78"/>
              </a:rPr>
              <a:t>وختاما ... آخر دعوانا أن الحمد لله رب العالمين</a:t>
            </a:r>
          </a:p>
          <a:p>
            <a:pPr marL="342900" marR="0" lvl="0" indent="-342900" algn="justLow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AL-Mohanad" pitchFamily="2" charset="-78"/>
            </a:endParaRPr>
          </a:p>
          <a:p>
            <a:pPr marL="342900" marR="0" lvl="0" indent="-342900" algn="justLow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AL-Mohana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680</Words>
  <Application>Microsoft Office PowerPoint</Application>
  <PresentationFormat>عرض على الشاشة (3:4)‏</PresentationFormat>
  <Paragraphs>62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رحلة</vt:lpstr>
      <vt:lpstr>الشريحة 1</vt:lpstr>
      <vt:lpstr>ما المكونات الأساسية لخطة البحث ؟؟</vt:lpstr>
      <vt:lpstr>ما الأشياء التى يجب مراعاتها عند صياغة عنوان البحث ؟؟</vt:lpstr>
      <vt:lpstr>مثال لعنوان بحث سيء :</vt:lpstr>
      <vt:lpstr>ما الأشياء التى يجب مراعاتها عند كتابة مقدمة البحث ؟؟ </vt:lpstr>
      <vt:lpstr>الشريحة 6</vt:lpstr>
      <vt:lpstr>ما الأشياء التى يجب مراعاتها عند صياغة الفروض الإحصائية للبحث ؟؟ </vt:lpstr>
      <vt:lpstr>أمثلة لفروض إحصائية سيئة : 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 المكونات الأساسية لخطة البحث ؟؟</dc:title>
  <dc:creator>ecsme-n</dc:creator>
  <cp:lastModifiedBy>ecsme-n</cp:lastModifiedBy>
  <cp:revision>7</cp:revision>
  <dcterms:created xsi:type="dcterms:W3CDTF">2011-03-16T07:48:56Z</dcterms:created>
  <dcterms:modified xsi:type="dcterms:W3CDTF">2011-03-20T05:36:38Z</dcterms:modified>
</cp:coreProperties>
</file>